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charts/chart11.xml" ContentType="application/vnd.openxmlformats-officedocument.drawingml.chart+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5.xml" ContentType="application/vnd.openxmlformats-officedocument.presentationml.slideLayout+xml"/>
  <Override PartName="/ppt/slides/slide66.xml" ContentType="application/vnd.openxmlformats-officedocument.presentationml.slide+xml"/>
  <Override PartName="/ppt/theme/theme1.xml" ContentType="application/vnd.openxmlformats-officedocument.theme+xml"/>
  <Default Extension="vml" ContentType="application/vnd.openxmlformats-officedocument.vmlDrawing"/>
  <Override PartName="/ppt/notesSlides/notesSlide2.xml" ContentType="application/vnd.openxmlformats-officedocument.presentationml.notesSlide+xml"/>
  <Override PartName="/ppt/slides/slide75.xml" ContentType="application/vnd.openxmlformats-officedocument.presentationml.slide+xml"/>
  <Override PartName="/ppt/slideLayouts/slideLayout24.xml" ContentType="application/vnd.openxmlformats-officedocument.presentationml.slideLayout+xml"/>
  <Override PartName="/ppt/slides/slide85.xml" ContentType="application/vnd.openxmlformats-officedocument.presentationml.slide+xml"/>
  <Override PartName="/ppt/slides/slide95.xml" ContentType="application/vnd.openxmlformats-officedocument.presentationml.slid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charts/chart6.xml" ContentType="application/vnd.openxmlformats-officedocument.drawingml.chart+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charts/chart12.xml" ContentType="application/vnd.openxmlformats-officedocument.drawingml.chart+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80.xml" ContentType="application/vnd.openxmlformats-officedocument.presentationml.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slides/slide90.xml" ContentType="application/vnd.openxmlformats-officedocument.presentationml.slide+xml"/>
  <Override PartName="/ppt/slideLayouts/slideLayout16.xml" ContentType="application/vnd.openxmlformats-officedocument.presentationml.slideLayout+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Override PartName="/ppt/slideLayouts/slideLayout25.xml" ContentType="application/vnd.openxmlformats-officedocument.presentationml.slideLayout+xml"/>
  <Default Extension="emf" ContentType="image/x-emf"/>
  <Override PartName="/ppt/slides/slide86.xml" ContentType="application/vnd.openxmlformats-officedocument.presentationml.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charts/chart7.xml" ContentType="application/vnd.openxmlformats-officedocument.drawingml.chart+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41.xml" ContentType="application/vnd.openxmlformats-officedocument.presentationml.notesSlide+xml"/>
  <Override PartName="/ppt/slides/slide52.xml" ContentType="application/vnd.openxmlformats-officedocument.presentationml.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ppt/slideLayouts/slideLayout20.xml" ContentType="application/vnd.openxmlformats-officedocument.presentationml.slideLayout+xml"/>
  <Override PartName="/ppt/charts/chart13.xml" ContentType="application/vnd.openxmlformats-officedocument.drawingml.chart+xml"/>
  <Override PartName="/ppt/slides/slide39.xml" ContentType="application/vnd.openxmlformats-officedocument.presentationml.slide+xml"/>
  <Override PartName="/docProps/app.xml" ContentType="application/vnd.openxmlformats-officedocument.extended-properties+xml"/>
  <Override PartName="/ppt/notesSlides/notesSlide47.xml" ContentType="application/vnd.openxmlformats-officedocument.presentationml.notesSlide+xml"/>
  <Override PartName="/ppt/slides/slide81.xml" ContentType="application/vnd.openxmlformats-officedocument.presentationml.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ppt/slides/slide91.xml" ContentType="application/vnd.openxmlformats-officedocument.presentationml.slide+xml"/>
  <Override PartName="/docProps/core.xml" ContentType="application/vnd.openxmlformats-package.core-properties+xml"/>
  <Override PartName="/ppt/slideLayouts/slideLayout17.xml" ContentType="application/vnd.openxmlformats-officedocument.presentationml.slideLayout+xml"/>
  <Override PartName="/ppt/slides/slide68.xml" ContentType="application/vnd.openxmlformats-officedocument.presentationml.slide+xml"/>
  <Override PartName="/ppt/theme/theme3.xml" ContentType="application/vnd.openxmlformats-officedocument.theme+xml"/>
  <Override PartName="/ppt/notesSlides/notesSlide4.xml" ContentType="application/vnd.openxmlformats-officedocument.presentationml.notesSlide+xml"/>
  <Override PartName="/ppt/slides/slide77.xml" ContentType="application/vnd.openxmlformats-officedocument.presentationml.slide+xml"/>
  <Override PartName="/ppt/slideLayouts/slideLayout26.xml" ContentType="application/vnd.openxmlformats-officedocument.presentationml.slideLayout+xml"/>
  <Override PartName="/ppt/slides/slide87.xml" ContentType="application/vnd.openxmlformats-officedocument.presentationml.slide+xml"/>
  <Override PartName="/ppt/charts/chart2.xml" ContentType="application/vnd.openxmlformats-officedocument.drawingml.chart+xml"/>
  <Override PartName="/ppt/slides/slide96.xml" ContentType="application/vnd.openxmlformats-officedocument.presentationml.slide+xml"/>
  <Default Extension="xlsx" ContentType="application/vnd.openxmlformats-officedocument.spreadsheetml.sheet"/>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charts/chart8.xml" ContentType="application/vnd.openxmlformats-officedocument.drawingml.chart+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42.xml" ContentType="application/vnd.openxmlformats-officedocument.presentationml.notesSlide+xml"/>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slideLayouts/slideLayout21.xml" ContentType="application/vnd.openxmlformats-officedocument.presentationml.slideLayout+xml"/>
  <Override PartName="/ppt/slides/slide72.xml" ContentType="application/vnd.openxmlformats-officedocument.presentationml.slide+xml"/>
  <Override PartName="/ppt/charts/chart14.xml" ContentType="application/vnd.openxmlformats-officedocument.drawingml.chart+xml"/>
  <Override PartName="/ppt/notesSlides/notesSlide48.xml" ContentType="application/vnd.openxmlformats-officedocument.presentationml.notesSlide+xml"/>
  <Override PartName="/ppt/slides/slide82.xml" ContentType="application/vnd.openxmlformats-officedocument.presentationml.slide+xml"/>
  <Override PartName="/ppt/notesSlides/notesSlide58.xml" ContentType="application/vnd.openxmlformats-officedocument.presentationml.notesSlide+xml"/>
  <Override PartName="/ppt/slides/slide92.xml" ContentType="application/vnd.openxmlformats-officedocument.presentationml.slide+xml"/>
  <Override PartName="/ppt/slides/slide59.xml" ContentType="application/vnd.openxmlformats-officedocument.presentationml.slide+xml"/>
  <Override PartName="/ppt/slideLayouts/slideLayout18.xml" ContentType="application/vnd.openxmlformats-officedocument.presentationml.slideLayout+xml"/>
  <Override PartName="/ppt/slides/slide100.xml" ContentType="application/vnd.openxmlformats-officedocument.presentationml.slide+xml"/>
  <Override PartName="/ppt/slides/slide69.xml" ContentType="application/vnd.openxmlformats-officedocument.presentationml.slide+xml"/>
  <Override PartName="/ppt/theme/theme4.xml" ContentType="application/vnd.openxmlformats-officedocument.theme+xml"/>
  <Override PartName="/ppt/notesSlides/notesSlide5.xml" ContentType="application/vnd.openxmlformats-officedocument.presentationml.notesSlide+xml"/>
  <Override PartName="/ppt/slides/slide78.xml" ContentType="application/vnd.openxmlformats-officedocument.presentationml.slide+xml"/>
  <Override PartName="/ppt/slideLayouts/slideLayout27.xml" ContentType="application/vnd.openxmlformats-officedocument.presentationml.slideLayout+xml"/>
  <Override PartName="/ppt/slides/slide10.xml" ContentType="application/vnd.openxmlformats-officedocument.presentationml.slide+xml"/>
  <Override PartName="/ppt/slides/slide88.xml" ContentType="application/vnd.openxmlformats-officedocument.presentationml.slide+xml"/>
  <Override PartName="/ppt/slides/slide20.xml" ContentType="application/vnd.openxmlformats-officedocument.presentationml.slide+xml"/>
  <Override PartName="/ppt/charts/chart3.xml" ContentType="application/vnd.openxmlformats-officedocument.drawingml.chart+xml"/>
  <Override PartName="/ppt/slides/slide97.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viewProps.xml" ContentType="application/vnd.openxmlformats-officedocument.presentationml.viewProps+xml"/>
  <Override PartName="/ppt/notesSlides/notesSlide24.xml" ContentType="application/vnd.openxmlformats-officedocument.presentationml.notesSlide+xml"/>
  <Default Extension="rels" ContentType="application/vnd.openxmlformats-package.relationships+xml"/>
  <Override PartName="/ppt/slides/slide26.xml" ContentType="application/vnd.openxmlformats-officedocument.presentationml.slide+xml"/>
  <Override PartName="/ppt/charts/chart9.xml" ContentType="application/vnd.openxmlformats-officedocument.drawingml.chart+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notesSlides/notesSlide43.xml" ContentType="application/vnd.openxmlformats-officedocument.presentationml.notesSlide+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Layouts/slideLayout22.xml" ContentType="application/vnd.openxmlformats-officedocument.presentationml.slideLayout+xml"/>
  <Override PartName="/ppt/slides/slide73.xml" ContentType="application/vnd.openxmlformats-officedocument.presentationml.slide+xml"/>
  <Override PartName="/ppt/charts/chart15.xml" ContentType="application/vnd.openxmlformats-officedocument.drawingml.chart+xml"/>
  <Override PartName="/ppt/presentation.xml" ContentType="application/vnd.openxmlformats-officedocument.presentationml.presentation.main+xml"/>
  <Override PartName="/ppt/notesSlides/notesSlide49.xml" ContentType="application/vnd.openxmlformats-officedocument.presentationml.notesSlide+xml"/>
  <Override PartName="/ppt/slides/slide83.xml" ContentType="application/vnd.openxmlformats-officedocument.presentationml.slide+xml"/>
  <Override PartName="/ppt/notesSlides/notesSlide59.xml" ContentType="application/vnd.openxmlformats-officedocument.presentationml.notesSlide+xml"/>
  <Override PartName="/ppt/slides/slide93.xml" ContentType="application/vnd.openxmlformats-officedocument.presentationml.slide+xml"/>
  <Override PartName="/ppt/slideLayouts/slideLayout19.xml" ContentType="application/vnd.openxmlformats-officedocument.presentationml.slideLayout+xml"/>
  <Override PartName="/ppt/slides/slide101.xml" ContentType="application/vnd.openxmlformats-officedocument.presentationml.slide+xml"/>
  <Override PartName="/ppt/theme/theme5.xml" ContentType="application/vnd.openxmlformats-officedocument.theme+xml"/>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charts/chart4.xml" ContentType="application/vnd.openxmlformats-officedocument.drawingml.chart+xml"/>
  <Override PartName="/ppt/slides/slide98.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charts/chart10.xml" ContentType="application/vnd.openxmlformats-officedocument.drawingml.chart+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slideLayouts/slideLayout14.xml" ContentType="application/vnd.openxmlformats-officedocument.presentationml.slideLayout+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slideLayouts/slideLayout23.xml" ContentType="application/vnd.openxmlformats-officedocument.presentationml.slideLayout+xml"/>
  <Override PartName="/ppt/slides/slide84.xml" ContentType="application/vnd.openxmlformats-officedocument.presentationml.slide+xml"/>
  <Override PartName="/ppt/slides/slide94.xml" ContentType="application/vnd.openxmlformats-officedocument.presentationml.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charts/chart5.xml" ContentType="application/vnd.openxmlformats-officedocument.drawingml.chart+xml"/>
  <Override PartName="/ppt/slides/slide99.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1"/>
    <p:sldMasterId id="2147483653" r:id="rId2"/>
    <p:sldMasterId id="2147483665" r:id="rId3"/>
  </p:sldMasterIdLst>
  <p:notesMasterIdLst>
    <p:notesMasterId r:id="rId105"/>
  </p:notesMasterIdLst>
  <p:handoutMasterIdLst>
    <p:handoutMasterId r:id="rId106"/>
  </p:handoutMasterIdLst>
  <p:sldIdLst>
    <p:sldId id="256" r:id="rId4"/>
    <p:sldId id="257" r:id="rId5"/>
    <p:sldId id="261" r:id="rId6"/>
    <p:sldId id="679" r:id="rId7"/>
    <p:sldId id="676" r:id="rId8"/>
    <p:sldId id="619" r:id="rId9"/>
    <p:sldId id="620" r:id="rId10"/>
    <p:sldId id="622" r:id="rId11"/>
    <p:sldId id="770" r:id="rId12"/>
    <p:sldId id="568" r:id="rId13"/>
    <p:sldId id="417" r:id="rId14"/>
    <p:sldId id="571" r:id="rId15"/>
    <p:sldId id="621" r:id="rId16"/>
    <p:sldId id="769" r:id="rId17"/>
    <p:sldId id="668" r:id="rId18"/>
    <p:sldId id="669" r:id="rId19"/>
    <p:sldId id="771" r:id="rId20"/>
    <p:sldId id="671" r:id="rId21"/>
    <p:sldId id="732" r:id="rId22"/>
    <p:sldId id="590" r:id="rId23"/>
    <p:sldId id="724" r:id="rId24"/>
    <p:sldId id="685" r:id="rId25"/>
    <p:sldId id="591" r:id="rId26"/>
    <p:sldId id="592" r:id="rId27"/>
    <p:sldId id="686" r:id="rId28"/>
    <p:sldId id="689" r:id="rId29"/>
    <p:sldId id="688" r:id="rId30"/>
    <p:sldId id="663" r:id="rId31"/>
    <p:sldId id="664" r:id="rId32"/>
    <p:sldId id="666" r:id="rId33"/>
    <p:sldId id="667" r:id="rId34"/>
    <p:sldId id="623" r:id="rId35"/>
    <p:sldId id="615" r:id="rId36"/>
    <p:sldId id="572" r:id="rId37"/>
    <p:sldId id="415" r:id="rId38"/>
    <p:sldId id="681" r:id="rId39"/>
    <p:sldId id="680" r:id="rId40"/>
    <p:sldId id="267" r:id="rId41"/>
    <p:sldId id="280" r:id="rId42"/>
    <p:sldId id="265" r:id="rId43"/>
    <p:sldId id="629" r:id="rId44"/>
    <p:sldId id="630" r:id="rId45"/>
    <p:sldId id="586" r:id="rId46"/>
    <p:sldId id="675" r:id="rId47"/>
    <p:sldId id="682" r:id="rId48"/>
    <p:sldId id="588" r:id="rId49"/>
    <p:sldId id="683" r:id="rId50"/>
    <p:sldId id="673" r:id="rId51"/>
    <p:sldId id="672" r:id="rId52"/>
    <p:sldId id="692" r:id="rId53"/>
    <p:sldId id="735" r:id="rId54"/>
    <p:sldId id="736" r:id="rId55"/>
    <p:sldId id="737" r:id="rId56"/>
    <p:sldId id="738" r:id="rId57"/>
    <p:sldId id="739" r:id="rId58"/>
    <p:sldId id="740" r:id="rId59"/>
    <p:sldId id="741" r:id="rId60"/>
    <p:sldId id="742" r:id="rId61"/>
    <p:sldId id="743" r:id="rId62"/>
    <p:sldId id="744" r:id="rId63"/>
    <p:sldId id="746" r:id="rId64"/>
    <p:sldId id="745" r:id="rId65"/>
    <p:sldId id="733" r:id="rId66"/>
    <p:sldId id="734" r:id="rId67"/>
    <p:sldId id="643" r:id="rId68"/>
    <p:sldId id="695" r:id="rId69"/>
    <p:sldId id="747" r:id="rId70"/>
    <p:sldId id="696" r:id="rId71"/>
    <p:sldId id="748" r:id="rId72"/>
    <p:sldId id="749" r:id="rId73"/>
    <p:sldId id="750" r:id="rId74"/>
    <p:sldId id="751" r:id="rId75"/>
    <p:sldId id="752" r:id="rId76"/>
    <p:sldId id="753" r:id="rId77"/>
    <p:sldId id="755" r:id="rId78"/>
    <p:sldId id="756" r:id="rId79"/>
    <p:sldId id="757" r:id="rId80"/>
    <p:sldId id="758" r:id="rId81"/>
    <p:sldId id="715" r:id="rId82"/>
    <p:sldId id="759" r:id="rId83"/>
    <p:sldId id="760" r:id="rId84"/>
    <p:sldId id="761" r:id="rId85"/>
    <p:sldId id="762" r:id="rId86"/>
    <p:sldId id="763" r:id="rId87"/>
    <p:sldId id="767" r:id="rId88"/>
    <p:sldId id="644" r:id="rId89"/>
    <p:sldId id="772" r:id="rId90"/>
    <p:sldId id="780" r:id="rId91"/>
    <p:sldId id="781" r:id="rId92"/>
    <p:sldId id="782" r:id="rId93"/>
    <p:sldId id="777" r:id="rId94"/>
    <p:sldId id="778" r:id="rId95"/>
    <p:sldId id="779" r:id="rId96"/>
    <p:sldId id="773" r:id="rId97"/>
    <p:sldId id="774" r:id="rId98"/>
    <p:sldId id="655" r:id="rId99"/>
    <p:sldId id="657" r:id="rId100"/>
    <p:sldId id="713" r:id="rId101"/>
    <p:sldId id="612" r:id="rId102"/>
    <p:sldId id="776" r:id="rId103"/>
    <p:sldId id="373" r:id="rId104"/>
  </p:sldIdLst>
  <p:sldSz cx="9144000" cy="6858000" type="screen4x3"/>
  <p:notesSz cx="7053263" cy="9309100"/>
  <p:custDataLst>
    <p:tags r:id="rId10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 xmlns:p15="http://schemas.microsoft.com/office/powerpoint/2012/main" xmlns:p="http://schemas.openxmlformats.org/presentationml/2006/main" xmlns:r="http://schemas.openxmlformats.org/officeDocument/2006/relationships" xmlns:a="http://schemas.openxmlformats.org/drawingml/2006/main">
        <p15:guide id="1" orient="horz" pos="2160">
          <p15:clr>
            <a:srgbClr val="A4A3A4"/>
          </p15:clr>
        </p15:guide>
        <p15:guide id="2" pos="2880">
          <p15:clr>
            <a:srgbClr val="A4A3A4"/>
          </p15:clr>
        </p15:guide>
      </p15:sldGuideLst>
    </p:ext>
    <p:ext uri="{2D200454-40CA-4A62-9FC3-DE9A4176ACB9}">
      <p15:notesGuideLst xmlns:mc="http://schemas.openxmlformats.org/markup-compatibility/2006" xmlns:mv="urn:schemas-microsoft-com:mac:vml" xmlns="" xmlns:p15="http://schemas.microsoft.com/office/powerpoint/2012/main" xmlns:p="http://schemas.openxmlformats.org/presentationml/2006/main" xmlns:r="http://schemas.openxmlformats.org/officeDocument/2006/relationships" xmlns:a="http://schemas.openxmlformats.org/drawingml/2006/main">
        <p15:guide id="1" orient="horz" pos="2932">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9" frameSlides="1"/>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9F3A0D"/>
    <a:srgbClr val="00427A"/>
    <a:srgbClr val="00CC00"/>
    <a:srgbClr val="E27878"/>
    <a:srgbClr val="FF5B5B"/>
    <a:srgbClr val="FFA7A7"/>
    <a:srgbClr val="CFA46C"/>
    <a:srgbClr val="FFFDE9"/>
    <a:srgbClr val="DFC4A0"/>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 xmlns:p15="http://schemas.microsoft.com/office/powerpoint/2012/main"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3344" autoAdjust="0"/>
    <p:restoredTop sz="94118" autoAdjust="0"/>
  </p:normalViewPr>
  <p:slideViewPr>
    <p:cSldViewPr>
      <p:cViewPr varScale="1">
        <p:scale>
          <a:sx n="115" d="100"/>
          <a:sy n="115" d="100"/>
        </p:scale>
        <p:origin x="-800" y="-112"/>
      </p:cViewPr>
      <p:guideLst>
        <p:guide orient="horz" pos="2160"/>
        <p:guide pos="2880"/>
      </p:guideLst>
    </p:cSldViewPr>
  </p:slideViewPr>
  <p:notesTextViewPr>
    <p:cViewPr>
      <p:scale>
        <a:sx n="1" d="1"/>
        <a:sy n="1" d="1"/>
      </p:scale>
      <p:origin x="0" y="0"/>
    </p:cViewPr>
  </p:notesTextViewPr>
  <p:sorterViewPr>
    <p:cViewPr>
      <p:scale>
        <a:sx n="90" d="100"/>
        <a:sy n="90" d="100"/>
      </p:scale>
      <p:origin x="0" y="16400"/>
    </p:cViewPr>
  </p:sorterViewPr>
  <p:notesViewPr>
    <p:cSldViewPr>
      <p:cViewPr varScale="1">
        <p:scale>
          <a:sx n="55" d="100"/>
          <a:sy n="55" d="100"/>
        </p:scale>
        <p:origin x="-2514" y="-102"/>
      </p:cViewPr>
      <p:guideLst>
        <p:guide orient="horz" pos="2932"/>
        <p:guide pos="2222"/>
      </p:guideLst>
    </p:cSldViewPr>
  </p:notesViewPr>
  <p:gridSpacing cx="78028800" cy="78028800"/>
</p:viewPr>
</file>

<file path=ppt/_rels/presentation.xml.rels><?xml version="1.0" encoding="UTF-8" standalone="yes"?>
<Relationships xmlns="http://schemas.openxmlformats.org/package/2006/relationships"><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notesMaster" Target="notesMasters/notesMaster1.xml"/><Relationship Id="rId106" Type="http://schemas.openxmlformats.org/officeDocument/2006/relationships/handoutMaster" Target="handoutMasters/handoutMaster1.xml"/><Relationship Id="rId107"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8" Type="http://schemas.openxmlformats.org/officeDocument/2006/relationships/tags" Target="tags/tag1.xml"/><Relationship Id="rId109" Type="http://schemas.openxmlformats.org/officeDocument/2006/relationships/presProps" Target="pres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110" Type="http://schemas.openxmlformats.org/officeDocument/2006/relationships/viewProps" Target="viewProps.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111" Type="http://schemas.openxmlformats.org/officeDocument/2006/relationships/theme" Target="theme/theme1.xml"/><Relationship Id="rId112"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100" Type="http://schemas.openxmlformats.org/officeDocument/2006/relationships/slide" Target="slides/slide97.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s>
</file>

<file path=ppt/charts/_rels/chart1.xml.rels><?xml version="1.0" encoding="UTF-8" standalone="yes"?>
<Relationships xmlns="http://schemas.openxmlformats.org/package/2006/relationships"><Relationship Id="rId1" Type="http://schemas.openxmlformats.org/officeDocument/2006/relationships/oleObject" Target="file:///\\sse-jupiter\analysis\Workshops\2014\OR_Nov\output\ccsse_wrk102_or.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2.xml.rels><?xml version="1.0" encoding="UTF-8" standalone="yes"?>
<Relationships xmlns="http://schemas.openxmlformats.org/package/2006/relationships"><Relationship Id="rId1" Type="http://schemas.openxmlformats.org/officeDocument/2006/relationships/oleObject" Target="file:///\\sse-jupiter\analysis\Workshops\2014\OR_Nov\output\ccsse_wrk102_or.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lineChart>
        <c:grouping val="standard"/>
        <c:ser>
          <c:idx val="0"/>
          <c:order val="0"/>
          <c:tx>
            <c:strRef>
              <c:f>Bmrk_Chngs!$B$16</c:f>
              <c:strCache>
                <c:ptCount val="1"/>
                <c:pt idx="0">
                  <c:v>ACTCOLL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Bmrk_Chngs!$C$15:$E$15</c:f>
              <c:numCache>
                <c:formatCode>General</c:formatCode>
                <c:ptCount val="3"/>
                <c:pt idx="0">
                  <c:v>2008.0</c:v>
                </c:pt>
                <c:pt idx="1">
                  <c:v>2011.0</c:v>
                </c:pt>
                <c:pt idx="2">
                  <c:v>2014.0</c:v>
                </c:pt>
              </c:numCache>
            </c:numRef>
          </c:cat>
          <c:val>
            <c:numRef>
              <c:f>Bmrk_Chngs!$C$16:$E$16</c:f>
              <c:numCache>
                <c:formatCode>0.000</c:formatCode>
                <c:ptCount val="3"/>
                <c:pt idx="0">
                  <c:v>0.3716922</c:v>
                </c:pt>
                <c:pt idx="1">
                  <c:v>0.3836905</c:v>
                </c:pt>
                <c:pt idx="2">
                  <c:v>0.3818477</c:v>
                </c:pt>
              </c:numCache>
            </c:numRef>
          </c:val>
        </c:ser>
        <c:ser>
          <c:idx val="1"/>
          <c:order val="1"/>
          <c:tx>
            <c:strRef>
              <c:f>Bmrk_Chngs!$B$17</c:f>
              <c:strCache>
                <c:ptCount val="1"/>
                <c:pt idx="0">
                  <c:v>STUEFF</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Bmrk_Chngs!$C$15:$E$15</c:f>
              <c:numCache>
                <c:formatCode>General</c:formatCode>
                <c:ptCount val="3"/>
                <c:pt idx="0">
                  <c:v>2008.0</c:v>
                </c:pt>
                <c:pt idx="1">
                  <c:v>2011.0</c:v>
                </c:pt>
                <c:pt idx="2">
                  <c:v>2014.0</c:v>
                </c:pt>
              </c:numCache>
            </c:numRef>
          </c:cat>
          <c:val>
            <c:numRef>
              <c:f>Bmrk_Chngs!$C$17:$E$17</c:f>
              <c:numCache>
                <c:formatCode>0.000</c:formatCode>
                <c:ptCount val="3"/>
                <c:pt idx="0">
                  <c:v>0.4650324</c:v>
                </c:pt>
                <c:pt idx="1">
                  <c:v>0.4783884</c:v>
                </c:pt>
                <c:pt idx="2">
                  <c:v>0.4717466</c:v>
                </c:pt>
              </c:numCache>
            </c:numRef>
          </c:val>
        </c:ser>
        <c:ser>
          <c:idx val="2"/>
          <c:order val="2"/>
          <c:tx>
            <c:strRef>
              <c:f>Bmrk_Chngs!$B$18</c:f>
              <c:strCache>
                <c:ptCount val="1"/>
                <c:pt idx="0">
                  <c:v>ACCHALL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Bmrk_Chngs!$C$15:$E$15</c:f>
              <c:numCache>
                <c:formatCode>General</c:formatCode>
                <c:ptCount val="3"/>
                <c:pt idx="0">
                  <c:v>2008.0</c:v>
                </c:pt>
                <c:pt idx="1">
                  <c:v>2011.0</c:v>
                </c:pt>
                <c:pt idx="2">
                  <c:v>2014.0</c:v>
                </c:pt>
              </c:numCache>
            </c:numRef>
          </c:cat>
          <c:val>
            <c:numRef>
              <c:f>Bmrk_Chngs!$C$18:$E$18</c:f>
              <c:numCache>
                <c:formatCode>0.000</c:formatCode>
                <c:ptCount val="3"/>
                <c:pt idx="0">
                  <c:v>0.566748</c:v>
                </c:pt>
                <c:pt idx="1">
                  <c:v>0.5930941</c:v>
                </c:pt>
                <c:pt idx="2">
                  <c:v>0.5872233</c:v>
                </c:pt>
              </c:numCache>
            </c:numRef>
          </c:val>
        </c:ser>
        <c:ser>
          <c:idx val="3"/>
          <c:order val="3"/>
          <c:tx>
            <c:strRef>
              <c:f>Bmrk_Chngs!$B$19</c:f>
              <c:strCache>
                <c:ptCount val="1"/>
                <c:pt idx="0">
                  <c:v>STUFAC</c:v>
                </c:pt>
              </c:strCache>
            </c:strRef>
          </c:tx>
          <c:spPr>
            <a:ln w="28575" cap="rnd">
              <a:solidFill>
                <a:srgbClr val="FFC000"/>
              </a:solidFill>
              <a:round/>
            </a:ln>
            <a:effectLst/>
          </c:spPr>
          <c:marker>
            <c:symbol val="circle"/>
            <c:size val="5"/>
            <c:spPr>
              <a:solidFill>
                <a:schemeClr val="bg2">
                  <a:lumMod val="75000"/>
                </a:schemeClr>
              </a:solidFill>
              <a:ln w="9525">
                <a:solidFill>
                  <a:srgbClr val="FFC000"/>
                </a:solidFill>
              </a:ln>
              <a:effectLst/>
            </c:spPr>
          </c:marker>
          <c:cat>
            <c:numRef>
              <c:f>Bmrk_Chngs!$C$15:$E$15</c:f>
              <c:numCache>
                <c:formatCode>General</c:formatCode>
                <c:ptCount val="3"/>
                <c:pt idx="0">
                  <c:v>2008.0</c:v>
                </c:pt>
                <c:pt idx="1">
                  <c:v>2011.0</c:v>
                </c:pt>
                <c:pt idx="2">
                  <c:v>2014.0</c:v>
                </c:pt>
              </c:numCache>
            </c:numRef>
          </c:cat>
          <c:val>
            <c:numRef>
              <c:f>Bmrk_Chngs!$C$19:$E$19</c:f>
              <c:numCache>
                <c:formatCode>0.000</c:formatCode>
                <c:ptCount val="3"/>
                <c:pt idx="0">
                  <c:v>0.4023433</c:v>
                </c:pt>
                <c:pt idx="1">
                  <c:v>0.4180441</c:v>
                </c:pt>
                <c:pt idx="2">
                  <c:v>0.4289582</c:v>
                </c:pt>
              </c:numCache>
            </c:numRef>
          </c:val>
        </c:ser>
        <c:ser>
          <c:idx val="4"/>
          <c:order val="4"/>
          <c:tx>
            <c:strRef>
              <c:f>Bmrk_Chngs!$B$20</c:f>
              <c:strCache>
                <c:ptCount val="1"/>
                <c:pt idx="0">
                  <c:v>SUPPORT</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Bmrk_Chngs!$C$15:$E$15</c:f>
              <c:numCache>
                <c:formatCode>General</c:formatCode>
                <c:ptCount val="3"/>
                <c:pt idx="0">
                  <c:v>2008.0</c:v>
                </c:pt>
                <c:pt idx="1">
                  <c:v>2011.0</c:v>
                </c:pt>
                <c:pt idx="2">
                  <c:v>2014.0</c:v>
                </c:pt>
              </c:numCache>
            </c:numRef>
          </c:cat>
          <c:val>
            <c:numRef>
              <c:f>Bmrk_Chngs!$C$20:$E$20</c:f>
              <c:numCache>
                <c:formatCode>0.000</c:formatCode>
                <c:ptCount val="3"/>
                <c:pt idx="0">
                  <c:v>0.4115624</c:v>
                </c:pt>
                <c:pt idx="1">
                  <c:v>0.4281465</c:v>
                </c:pt>
                <c:pt idx="2">
                  <c:v>0.4303924</c:v>
                </c:pt>
              </c:numCache>
            </c:numRef>
          </c:val>
        </c:ser>
        <c:marker val="1"/>
        <c:axId val="484872216"/>
        <c:axId val="484894136"/>
      </c:lineChart>
      <c:catAx>
        <c:axId val="48487221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894136"/>
        <c:crosses val="autoZero"/>
        <c:auto val="1"/>
        <c:lblAlgn val="ctr"/>
        <c:lblOffset val="100"/>
      </c:catAx>
      <c:valAx>
        <c:axId val="484894136"/>
        <c:scaling>
          <c:orientation val="minMax"/>
          <c:max val="0.6"/>
          <c:min val="0.35"/>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Raw Benchmark Scores</a:t>
                </a:r>
              </a:p>
            </c:rich>
          </c:tx>
          <c:layout>
            <c:manualLayout>
              <c:xMode val="edge"/>
              <c:yMode val="edge"/>
              <c:x val="0.0336134453781513"/>
              <c:y val="0.0949508394783985"/>
            </c:manualLayout>
          </c:layout>
          <c:spPr>
            <a:noFill/>
            <a:ln>
              <a:noFill/>
            </a:ln>
            <a:effectLst/>
          </c:spPr>
        </c:title>
        <c:numFmt formatCode="0.00" sourceLinked="0"/>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4872216"/>
        <c:crosses val="autoZero"/>
        <c:crossBetween val="between"/>
        <c:majorUnit val="0.0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0241935483870968"/>
          <c:y val="0.0160867689070202"/>
          <c:w val="0.970430107526882"/>
          <c:h val="0.685350400226988"/>
        </c:manualLayout>
      </c:layout>
      <c:barChart>
        <c:barDir val="col"/>
        <c:grouping val="clustered"/>
        <c:ser>
          <c:idx val="0"/>
          <c:order val="0"/>
          <c:tx>
            <c:strRef>
              <c:f>Sheet1!$B$1</c:f>
              <c:strCache>
                <c:ptCount val="1"/>
                <c:pt idx="0">
                  <c:v>Participated in orientation</c:v>
                </c:pt>
              </c:strCache>
            </c:strRef>
          </c:tx>
          <c:spPr>
            <a:solidFill>
              <a:schemeClr val="tx2"/>
            </a:solidFill>
          </c:spPr>
          <c:dLbls>
            <c:spPr>
              <a:noFill/>
              <a:ln>
                <a:noFill/>
              </a:ln>
              <a:effectLst/>
            </c:spPr>
            <c:showVal val="1"/>
            <c:extLst>
              <c:ext xmlns:c15="http://schemas.microsoft.com/office/drawing/2012/chart" uri="{CE6537A1-D6FC-4f65-9D91-7224C49458BB}">
                <c15:showLeaderLines val="0"/>
              </c:ext>
            </c:extLst>
          </c:dLbls>
          <c:cat>
            <c:strRef>
              <c:f>Sheet1!$A$2:$A$6</c:f>
              <c:strCache>
                <c:ptCount val="5"/>
                <c:pt idx="0">
                  <c:v>Active and Collaborative Learning</c:v>
                </c:pt>
                <c:pt idx="1">
                  <c:v>Student Effort</c:v>
                </c:pt>
                <c:pt idx="2">
                  <c:v>Academic Challenge</c:v>
                </c:pt>
                <c:pt idx="3">
                  <c:v>Student-Faculty Interaction</c:v>
                </c:pt>
                <c:pt idx="4">
                  <c:v>Support for Learners</c:v>
                </c:pt>
              </c:strCache>
            </c:strRef>
          </c:cat>
          <c:val>
            <c:numRef>
              <c:f>Sheet1!$B$2:$B$6</c:f>
              <c:numCache>
                <c:formatCode>0.0</c:formatCode>
                <c:ptCount val="5"/>
                <c:pt idx="0">
                  <c:v>52.2</c:v>
                </c:pt>
                <c:pt idx="1">
                  <c:v>52.1</c:v>
                </c:pt>
                <c:pt idx="2">
                  <c:v>52.3</c:v>
                </c:pt>
                <c:pt idx="3">
                  <c:v>52.6</c:v>
                </c:pt>
                <c:pt idx="4">
                  <c:v>50.5</c:v>
                </c:pt>
              </c:numCache>
            </c:numRef>
          </c:val>
        </c:ser>
        <c:ser>
          <c:idx val="1"/>
          <c:order val="1"/>
          <c:tx>
            <c:strRef>
              <c:f>Sheet1!$C$1</c:f>
              <c:strCache>
                <c:ptCount val="1"/>
                <c:pt idx="0">
                  <c:v>Did not participate in orientation</c:v>
                </c:pt>
              </c:strCache>
            </c:strRef>
          </c:tx>
          <c:spPr>
            <a:solidFill>
              <a:srgbClr val="C78E44"/>
            </a:solidFill>
            <a:ln>
              <a:solidFill>
                <a:schemeClr val="accent1">
                  <a:alpha val="50000"/>
                </a:schemeClr>
              </a:solidFill>
            </a:ln>
          </c:spPr>
          <c:dLbls>
            <c:spPr>
              <a:noFill/>
              <a:ln>
                <a:noFill/>
              </a:ln>
              <a:effectLst/>
            </c:spPr>
            <c:showVal val="1"/>
            <c:extLst>
              <c:ext xmlns:c15="http://schemas.microsoft.com/office/drawing/2012/chart" uri="{CE6537A1-D6FC-4f65-9D91-7224C49458BB}">
                <c15:showLeaderLines val="0"/>
              </c:ext>
            </c:extLst>
          </c:dLbls>
          <c:cat>
            <c:strRef>
              <c:f>Sheet1!$A$2:$A$6</c:f>
              <c:strCache>
                <c:ptCount val="5"/>
                <c:pt idx="0">
                  <c:v>Active and Collaborative Learning</c:v>
                </c:pt>
                <c:pt idx="1">
                  <c:v>Student Effort</c:v>
                </c:pt>
                <c:pt idx="2">
                  <c:v>Academic Challenge</c:v>
                </c:pt>
                <c:pt idx="3">
                  <c:v>Student-Faculty Interaction</c:v>
                </c:pt>
                <c:pt idx="4">
                  <c:v>Support for Learners</c:v>
                </c:pt>
              </c:strCache>
            </c:strRef>
          </c:cat>
          <c:val>
            <c:numRef>
              <c:f>Sheet1!$C$2:$C$6</c:f>
              <c:numCache>
                <c:formatCode>0.0</c:formatCode>
                <c:ptCount val="5"/>
                <c:pt idx="0">
                  <c:v>48.4</c:v>
                </c:pt>
                <c:pt idx="1">
                  <c:v>46.4</c:v>
                </c:pt>
                <c:pt idx="2">
                  <c:v>47.6</c:v>
                </c:pt>
                <c:pt idx="3">
                  <c:v>46.8</c:v>
                </c:pt>
                <c:pt idx="4">
                  <c:v>41.5</c:v>
                </c:pt>
              </c:numCache>
            </c:numRef>
          </c:val>
        </c:ser>
        <c:dLbls>
          <c:showVal val="1"/>
        </c:dLbls>
        <c:gapWidth val="75"/>
        <c:axId val="441539480"/>
        <c:axId val="441532376"/>
      </c:barChart>
      <c:catAx>
        <c:axId val="441539480"/>
        <c:scaling>
          <c:orientation val="minMax"/>
        </c:scaling>
        <c:axPos val="b"/>
        <c:numFmt formatCode="General" sourceLinked="0"/>
        <c:majorTickMark val="none"/>
        <c:tickLblPos val="nextTo"/>
        <c:txPr>
          <a:bodyPr/>
          <a:lstStyle/>
          <a:p>
            <a:pPr>
              <a:defRPr sz="1400" baseline="0">
                <a:latin typeface="Arial" pitchFamily="34" charset="0"/>
              </a:defRPr>
            </a:pPr>
            <a:endParaRPr lang="en-US"/>
          </a:p>
        </c:txPr>
        <c:crossAx val="441532376"/>
        <c:crossesAt val="36.0"/>
        <c:auto val="1"/>
        <c:lblAlgn val="ctr"/>
        <c:lblOffset val="100"/>
      </c:catAx>
      <c:valAx>
        <c:axId val="441532376"/>
        <c:scaling>
          <c:orientation val="minMax"/>
          <c:min val="36.0"/>
        </c:scaling>
        <c:delete val="1"/>
        <c:axPos val="l"/>
        <c:numFmt formatCode="0.0" sourceLinked="1"/>
        <c:tickLblPos val="none"/>
        <c:crossAx val="441539480"/>
        <c:crosses val="autoZero"/>
        <c:crossBetween val="between"/>
      </c:valAx>
    </c:plotArea>
    <c:legend>
      <c:legendPos val="b"/>
      <c:layout>
        <c:manualLayout>
          <c:xMode val="edge"/>
          <c:yMode val="edge"/>
          <c:x val="0.00845905980502437"/>
          <c:y val="0.801370037264432"/>
          <c:w val="0.991540940194975"/>
          <c:h val="0.151954416170445"/>
        </c:manualLayout>
      </c:layout>
      <c:spPr>
        <a:ln>
          <a:noFill/>
        </a:ln>
      </c:spPr>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064"/>
          <c:y val="0.0277777777777778"/>
          <c:w val="0.856"/>
          <c:h val="0.703643521832498"/>
        </c:manualLayout>
      </c:layout>
      <c:barChart>
        <c:barDir val="col"/>
        <c:grouping val="clustered"/>
        <c:ser>
          <c:idx val="0"/>
          <c:order val="0"/>
          <c:tx>
            <c:strRef>
              <c:f>Sheet1!$B$1</c:f>
              <c:strCache>
                <c:ptCount val="1"/>
                <c:pt idx="0">
                  <c:v>Participated in FYE</c:v>
                </c:pt>
              </c:strCache>
            </c:strRef>
          </c:tx>
          <c:spPr>
            <a:solidFill>
              <a:schemeClr val="tx2"/>
            </a:solidFill>
          </c:spPr>
          <c:dLbls>
            <c:dLbl>
              <c:idx val="4"/>
              <c:layout>
                <c:manualLayout>
                  <c:x val="-0.00150173795843087"/>
                  <c:y val="0.00162642169728784"/>
                </c:manualLayout>
              </c:layout>
              <c:showVal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strRef>
              <c:f>Sheet1!$A$2:$A$6</c:f>
              <c:strCache>
                <c:ptCount val="5"/>
                <c:pt idx="0">
                  <c:v>Active and Collaborative Learning</c:v>
                </c:pt>
                <c:pt idx="1">
                  <c:v>Student Effort</c:v>
                </c:pt>
                <c:pt idx="2">
                  <c:v>Academic Challenge</c:v>
                </c:pt>
                <c:pt idx="3">
                  <c:v>Student-Faculty Interaction</c:v>
                </c:pt>
                <c:pt idx="4">
                  <c:v>Support for Learners</c:v>
                </c:pt>
              </c:strCache>
            </c:strRef>
          </c:cat>
          <c:val>
            <c:numRef>
              <c:f>Sheet1!$B$2:$B$6</c:f>
              <c:numCache>
                <c:formatCode>0.0</c:formatCode>
                <c:ptCount val="5"/>
                <c:pt idx="0">
                  <c:v>54.8</c:v>
                </c:pt>
                <c:pt idx="1">
                  <c:v>54.2</c:v>
                </c:pt>
                <c:pt idx="2">
                  <c:v>55.3</c:v>
                </c:pt>
                <c:pt idx="3">
                  <c:v>56.2</c:v>
                </c:pt>
                <c:pt idx="4">
                  <c:v>54.7</c:v>
                </c:pt>
              </c:numCache>
            </c:numRef>
          </c:val>
        </c:ser>
        <c:ser>
          <c:idx val="1"/>
          <c:order val="1"/>
          <c:tx>
            <c:strRef>
              <c:f>Sheet1!$C$1</c:f>
              <c:strCache>
                <c:ptCount val="1"/>
                <c:pt idx="0">
                  <c:v>Did not participate in FYE </c:v>
                </c:pt>
              </c:strCache>
            </c:strRef>
          </c:tx>
          <c:spPr>
            <a:solidFill>
              <a:srgbClr val="C78E44"/>
            </a:solidFill>
          </c:spPr>
          <c:dLbls>
            <c:spPr>
              <a:noFill/>
              <a:ln>
                <a:noFill/>
              </a:ln>
              <a:effectLst/>
            </c:spPr>
            <c:showVal val="1"/>
            <c:extLst>
              <c:ext xmlns:c15="http://schemas.microsoft.com/office/drawing/2012/chart" uri="{CE6537A1-D6FC-4f65-9D91-7224C49458BB}">
                <c15:showLeaderLines val="0"/>
              </c:ext>
            </c:extLst>
          </c:dLbls>
          <c:cat>
            <c:strRef>
              <c:f>Sheet1!$A$2:$A$6</c:f>
              <c:strCache>
                <c:ptCount val="5"/>
                <c:pt idx="0">
                  <c:v>Active and Collaborative Learning</c:v>
                </c:pt>
                <c:pt idx="1">
                  <c:v>Student Effort</c:v>
                </c:pt>
                <c:pt idx="2">
                  <c:v>Academic Challenge</c:v>
                </c:pt>
                <c:pt idx="3">
                  <c:v>Student-Faculty Interaction</c:v>
                </c:pt>
                <c:pt idx="4">
                  <c:v>Support for Learners</c:v>
                </c:pt>
              </c:strCache>
            </c:strRef>
          </c:cat>
          <c:val>
            <c:numRef>
              <c:f>Sheet1!$C$2:$C$6</c:f>
              <c:numCache>
                <c:formatCode>0.0</c:formatCode>
                <c:ptCount val="5"/>
                <c:pt idx="0">
                  <c:v>49.7</c:v>
                </c:pt>
                <c:pt idx="1">
                  <c:v>48.6</c:v>
                </c:pt>
                <c:pt idx="2">
                  <c:v>49.2</c:v>
                </c:pt>
                <c:pt idx="3">
                  <c:v>48.7</c:v>
                </c:pt>
                <c:pt idx="4">
                  <c:v>45.0</c:v>
                </c:pt>
              </c:numCache>
            </c:numRef>
          </c:val>
        </c:ser>
        <c:dLbls>
          <c:showVal val="1"/>
        </c:dLbls>
        <c:gapWidth val="75"/>
        <c:axId val="469600040"/>
        <c:axId val="469597368"/>
      </c:barChart>
      <c:catAx>
        <c:axId val="469600040"/>
        <c:scaling>
          <c:orientation val="minMax"/>
        </c:scaling>
        <c:axPos val="b"/>
        <c:numFmt formatCode="General" sourceLinked="0"/>
        <c:majorTickMark val="none"/>
        <c:tickLblPos val="nextTo"/>
        <c:txPr>
          <a:bodyPr/>
          <a:lstStyle/>
          <a:p>
            <a:pPr>
              <a:defRPr sz="1400" baseline="0">
                <a:latin typeface="Arial" pitchFamily="34" charset="0"/>
              </a:defRPr>
            </a:pPr>
            <a:endParaRPr lang="en-US"/>
          </a:p>
        </c:txPr>
        <c:crossAx val="469597368"/>
        <c:crossesAt val="36.0"/>
        <c:auto val="1"/>
        <c:lblAlgn val="ctr"/>
        <c:lblOffset val="100"/>
      </c:catAx>
      <c:valAx>
        <c:axId val="469597368"/>
        <c:scaling>
          <c:orientation val="minMax"/>
          <c:min val="36.0"/>
        </c:scaling>
        <c:delete val="1"/>
        <c:axPos val="l"/>
        <c:numFmt formatCode="0.0" sourceLinked="1"/>
        <c:tickLblPos val="none"/>
        <c:crossAx val="469600040"/>
        <c:crosses val="autoZero"/>
        <c:crossBetween val="between"/>
      </c:valAx>
      <c:spPr>
        <a:noFill/>
        <a:ln w="25400">
          <a:noFill/>
        </a:ln>
      </c:spPr>
    </c:plotArea>
    <c:legend>
      <c:legendPos val="b"/>
      <c:layout>
        <c:manualLayout>
          <c:xMode val="edge"/>
          <c:yMode val="edge"/>
          <c:x val="0.0952236220472441"/>
          <c:y val="0.861341167581325"/>
          <c:w val="0.792219317585302"/>
          <c:h val="0.136133579893422"/>
        </c:manualLayout>
      </c:layout>
      <c:spPr>
        <a:ln>
          <a:noFill/>
        </a:ln>
      </c:spPr>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0555555555555555"/>
          <c:y val="0.1206296726436"/>
          <c:w val="0.891534391534392"/>
          <c:h val="0.612082201523187"/>
        </c:manualLayout>
      </c:layout>
      <c:barChart>
        <c:barDir val="col"/>
        <c:grouping val="clustered"/>
        <c:ser>
          <c:idx val="0"/>
          <c:order val="0"/>
          <c:tx>
            <c:strRef>
              <c:f>Sheet1!$B$1</c:f>
              <c:strCache>
                <c:ptCount val="1"/>
                <c:pt idx="0">
                  <c:v>Participated in LC </c:v>
                </c:pt>
              </c:strCache>
            </c:strRef>
          </c:tx>
          <c:spPr>
            <a:solidFill>
              <a:schemeClr val="tx2"/>
            </a:solidFill>
          </c:spPr>
          <c:dLbls>
            <c:spPr>
              <a:noFill/>
              <a:ln>
                <a:noFill/>
              </a:ln>
              <a:effectLst/>
            </c:spPr>
            <c:showVal val="1"/>
            <c:extLst>
              <c:ext xmlns:c15="http://schemas.microsoft.com/office/drawing/2012/chart" uri="{CE6537A1-D6FC-4f65-9D91-7224C49458BB}">
                <c15:showLeaderLines val="0"/>
              </c:ext>
            </c:extLst>
          </c:dLbls>
          <c:cat>
            <c:strRef>
              <c:f>Sheet1!$A$2:$A$6</c:f>
              <c:strCache>
                <c:ptCount val="5"/>
                <c:pt idx="0">
                  <c:v>Active and Collaborative Learning</c:v>
                </c:pt>
                <c:pt idx="1">
                  <c:v>Student Effort</c:v>
                </c:pt>
                <c:pt idx="2">
                  <c:v>Academic Challenge</c:v>
                </c:pt>
                <c:pt idx="3">
                  <c:v>Student-Faculty Interaction</c:v>
                </c:pt>
                <c:pt idx="4">
                  <c:v>Support for Learners</c:v>
                </c:pt>
              </c:strCache>
            </c:strRef>
          </c:cat>
          <c:val>
            <c:numRef>
              <c:f>Sheet1!$B$2:$B$6</c:f>
              <c:numCache>
                <c:formatCode>0.0</c:formatCode>
                <c:ptCount val="5"/>
                <c:pt idx="0">
                  <c:v>59.4</c:v>
                </c:pt>
                <c:pt idx="1">
                  <c:v>57.0</c:v>
                </c:pt>
                <c:pt idx="2">
                  <c:v>56.4</c:v>
                </c:pt>
                <c:pt idx="3">
                  <c:v>58.8</c:v>
                </c:pt>
                <c:pt idx="4">
                  <c:v>58.1</c:v>
                </c:pt>
              </c:numCache>
            </c:numRef>
          </c:val>
        </c:ser>
        <c:ser>
          <c:idx val="1"/>
          <c:order val="1"/>
          <c:tx>
            <c:strRef>
              <c:f>Sheet1!$C$1</c:f>
              <c:strCache>
                <c:ptCount val="1"/>
                <c:pt idx="0">
                  <c:v>Did not participate in LC </c:v>
                </c:pt>
              </c:strCache>
            </c:strRef>
          </c:tx>
          <c:spPr>
            <a:solidFill>
              <a:srgbClr val="C78E44"/>
            </a:solidFill>
          </c:spPr>
          <c:dLbls>
            <c:spPr>
              <a:noFill/>
              <a:ln>
                <a:noFill/>
              </a:ln>
              <a:effectLst/>
            </c:spPr>
            <c:showVal val="1"/>
            <c:extLst>
              <c:ext xmlns:c15="http://schemas.microsoft.com/office/drawing/2012/chart" uri="{CE6537A1-D6FC-4f65-9D91-7224C49458BB}">
                <c15:showLeaderLines val="0"/>
              </c:ext>
            </c:extLst>
          </c:dLbls>
          <c:cat>
            <c:strRef>
              <c:f>Sheet1!$A$2:$A$6</c:f>
              <c:strCache>
                <c:ptCount val="5"/>
                <c:pt idx="0">
                  <c:v>Active and Collaborative Learning</c:v>
                </c:pt>
                <c:pt idx="1">
                  <c:v>Student Effort</c:v>
                </c:pt>
                <c:pt idx="2">
                  <c:v>Academic Challenge</c:v>
                </c:pt>
                <c:pt idx="3">
                  <c:v>Student-Faculty Interaction</c:v>
                </c:pt>
                <c:pt idx="4">
                  <c:v>Support for Learners</c:v>
                </c:pt>
              </c:strCache>
            </c:strRef>
          </c:cat>
          <c:val>
            <c:numRef>
              <c:f>Sheet1!$C$2:$C$6</c:f>
              <c:numCache>
                <c:formatCode>0.0</c:formatCode>
                <c:ptCount val="5"/>
                <c:pt idx="0">
                  <c:v>50.2</c:v>
                </c:pt>
                <c:pt idx="1">
                  <c:v>49.2</c:v>
                </c:pt>
                <c:pt idx="2">
                  <c:v>50.2</c:v>
                </c:pt>
                <c:pt idx="3">
                  <c:v>49.7</c:v>
                </c:pt>
                <c:pt idx="4">
                  <c:v>46.3</c:v>
                </c:pt>
              </c:numCache>
            </c:numRef>
          </c:val>
        </c:ser>
        <c:dLbls>
          <c:showVal val="1"/>
        </c:dLbls>
        <c:gapWidth val="75"/>
        <c:axId val="469301112"/>
        <c:axId val="469298392"/>
      </c:barChart>
      <c:catAx>
        <c:axId val="469301112"/>
        <c:scaling>
          <c:orientation val="minMax"/>
        </c:scaling>
        <c:axPos val="b"/>
        <c:numFmt formatCode="General" sourceLinked="0"/>
        <c:majorTickMark val="none"/>
        <c:tickLblPos val="nextTo"/>
        <c:crossAx val="469298392"/>
        <c:crossesAt val="36.0"/>
        <c:auto val="1"/>
        <c:lblAlgn val="ctr"/>
        <c:lblOffset val="100"/>
      </c:catAx>
      <c:valAx>
        <c:axId val="469298392"/>
        <c:scaling>
          <c:orientation val="minMax"/>
          <c:min val="36.0"/>
        </c:scaling>
        <c:delete val="1"/>
        <c:axPos val="l"/>
        <c:numFmt formatCode="0.0" sourceLinked="1"/>
        <c:majorTickMark val="none"/>
        <c:tickLblPos val="none"/>
        <c:crossAx val="469301112"/>
        <c:crosses val="autoZero"/>
        <c:crossBetween val="between"/>
      </c:valAx>
    </c:plotArea>
    <c:legend>
      <c:legendPos val="b"/>
      <c:layout>
        <c:manualLayout>
          <c:xMode val="edge"/>
          <c:yMode val="edge"/>
          <c:x val="0.0949497979419239"/>
          <c:y val="0.827180580205771"/>
          <c:w val="0.818036807899013"/>
          <c:h val="0.164407399807222"/>
        </c:manualLayout>
      </c:layout>
      <c:spPr>
        <a:ln>
          <a:noFill/>
        </a:ln>
      </c:spPr>
    </c:legend>
    <c:plotVisOnly val="1"/>
    <c:dispBlanksAs val="gap"/>
  </c:chart>
  <c:txPr>
    <a:bodyPr/>
    <a:lstStyle/>
    <a:p>
      <a:pPr>
        <a:defRPr sz="14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0154246185328529"/>
          <c:y val="0.0756406249715645"/>
          <c:w val="0.961640211640212"/>
          <c:h val="0.641164150909995"/>
        </c:manualLayout>
      </c:layout>
      <c:barChart>
        <c:barDir val="col"/>
        <c:grouping val="clustered"/>
        <c:ser>
          <c:idx val="0"/>
          <c:order val="0"/>
          <c:tx>
            <c:strRef>
              <c:f>Sheet1!$B$1</c:f>
              <c:strCache>
                <c:ptCount val="1"/>
                <c:pt idx="0">
                  <c:v>Student Success Course </c:v>
                </c:pt>
              </c:strCache>
            </c:strRef>
          </c:tx>
          <c:spPr>
            <a:solidFill>
              <a:schemeClr val="tx2"/>
            </a:solidFill>
          </c:spPr>
          <c:dLbls>
            <c:spPr>
              <a:noFill/>
              <a:ln>
                <a:noFill/>
              </a:ln>
              <a:effectLst/>
            </c:spPr>
            <c:showVal val="1"/>
            <c:extLst>
              <c:ext xmlns:c15="http://schemas.microsoft.com/office/drawing/2012/chart" uri="{CE6537A1-D6FC-4f65-9D91-7224C49458BB}">
                <c15:showLeaderLines val="0"/>
              </c:ext>
            </c:extLst>
          </c:dLbls>
          <c:cat>
            <c:strRef>
              <c:f>Sheet1!$A$2:$A$6</c:f>
              <c:strCache>
                <c:ptCount val="5"/>
                <c:pt idx="0">
                  <c:v>Active and Collaborative Learning</c:v>
                </c:pt>
                <c:pt idx="1">
                  <c:v>Student Effort</c:v>
                </c:pt>
                <c:pt idx="2">
                  <c:v>Academic Challenge</c:v>
                </c:pt>
                <c:pt idx="3">
                  <c:v>Student-Faculty Interaction</c:v>
                </c:pt>
                <c:pt idx="4">
                  <c:v>Support for Learners</c:v>
                </c:pt>
              </c:strCache>
            </c:strRef>
          </c:cat>
          <c:val>
            <c:numRef>
              <c:f>Sheet1!$B$2:$B$6</c:f>
              <c:numCache>
                <c:formatCode>0.0</c:formatCode>
                <c:ptCount val="5"/>
                <c:pt idx="0">
                  <c:v>53.6</c:v>
                </c:pt>
                <c:pt idx="1">
                  <c:v>55.7</c:v>
                </c:pt>
                <c:pt idx="2">
                  <c:v>54.9</c:v>
                </c:pt>
                <c:pt idx="3">
                  <c:v>55.7</c:v>
                </c:pt>
                <c:pt idx="4">
                  <c:v>55.0</c:v>
                </c:pt>
              </c:numCache>
            </c:numRef>
          </c:val>
        </c:ser>
        <c:ser>
          <c:idx val="1"/>
          <c:order val="1"/>
          <c:tx>
            <c:strRef>
              <c:f>Sheet1!$C$1</c:f>
              <c:strCache>
                <c:ptCount val="1"/>
                <c:pt idx="0">
                  <c:v>No Student Success Course </c:v>
                </c:pt>
              </c:strCache>
            </c:strRef>
          </c:tx>
          <c:spPr>
            <a:solidFill>
              <a:srgbClr val="C78E44"/>
            </a:solidFill>
          </c:spPr>
          <c:dLbls>
            <c:spPr>
              <a:noFill/>
              <a:ln>
                <a:noFill/>
              </a:ln>
              <a:effectLst/>
            </c:spPr>
            <c:showVal val="1"/>
            <c:extLst>
              <c:ext xmlns:c15="http://schemas.microsoft.com/office/drawing/2012/chart" uri="{CE6537A1-D6FC-4f65-9D91-7224C49458BB}">
                <c15:showLeaderLines val="0"/>
              </c:ext>
            </c:extLst>
          </c:dLbls>
          <c:cat>
            <c:strRef>
              <c:f>Sheet1!$A$2:$A$6</c:f>
              <c:strCache>
                <c:ptCount val="5"/>
                <c:pt idx="0">
                  <c:v>Active and Collaborative Learning</c:v>
                </c:pt>
                <c:pt idx="1">
                  <c:v>Student Effort</c:v>
                </c:pt>
                <c:pt idx="2">
                  <c:v>Academic Challenge</c:v>
                </c:pt>
                <c:pt idx="3">
                  <c:v>Student-Faculty Interaction</c:v>
                </c:pt>
                <c:pt idx="4">
                  <c:v>Support for Learners</c:v>
                </c:pt>
              </c:strCache>
            </c:strRef>
          </c:cat>
          <c:val>
            <c:numRef>
              <c:f>Sheet1!$C$2:$C$6</c:f>
              <c:numCache>
                <c:formatCode>0.0</c:formatCode>
                <c:ptCount val="5"/>
                <c:pt idx="0">
                  <c:v>50.1</c:v>
                </c:pt>
                <c:pt idx="1">
                  <c:v>48.2</c:v>
                </c:pt>
                <c:pt idx="2">
                  <c:v>49.5</c:v>
                </c:pt>
                <c:pt idx="3">
                  <c:v>48.9</c:v>
                </c:pt>
                <c:pt idx="4">
                  <c:v>45.0</c:v>
                </c:pt>
              </c:numCache>
            </c:numRef>
          </c:val>
        </c:ser>
        <c:dLbls>
          <c:showVal val="1"/>
        </c:dLbls>
        <c:gapWidth val="75"/>
        <c:axId val="469137464"/>
        <c:axId val="469136536"/>
      </c:barChart>
      <c:catAx>
        <c:axId val="469137464"/>
        <c:scaling>
          <c:orientation val="minMax"/>
        </c:scaling>
        <c:axPos val="b"/>
        <c:numFmt formatCode="General" sourceLinked="0"/>
        <c:majorTickMark val="none"/>
        <c:tickLblPos val="nextTo"/>
        <c:spPr>
          <a:ln>
            <a:noFill/>
          </a:ln>
        </c:spPr>
        <c:crossAx val="469136536"/>
        <c:crossesAt val="36.0"/>
        <c:auto val="1"/>
        <c:lblAlgn val="ctr"/>
        <c:lblOffset val="100"/>
      </c:catAx>
      <c:valAx>
        <c:axId val="469136536"/>
        <c:scaling>
          <c:orientation val="minMax"/>
          <c:min val="36.0"/>
        </c:scaling>
        <c:delete val="1"/>
        <c:axPos val="l"/>
        <c:numFmt formatCode="0.0" sourceLinked="1"/>
        <c:majorTickMark val="none"/>
        <c:tickLblPos val="none"/>
        <c:crossAx val="469137464"/>
        <c:crosses val="autoZero"/>
        <c:crossBetween val="between"/>
      </c:valAx>
    </c:plotArea>
    <c:legend>
      <c:legendPos val="b"/>
      <c:layout>
        <c:manualLayout>
          <c:xMode val="edge"/>
          <c:yMode val="edge"/>
          <c:x val="0.0836807687174697"/>
          <c:y val="0.893162886010851"/>
          <c:w val="0.873981827483429"/>
          <c:h val="0.103180188520763"/>
        </c:manualLayout>
      </c:layout>
      <c:spPr>
        <a:ln>
          <a:solidFill>
            <a:schemeClr val="bg1">
              <a:alpha val="50000"/>
            </a:schemeClr>
          </a:solidFill>
        </a:ln>
      </c:spPr>
    </c:legend>
    <c:plotVisOnly val="1"/>
    <c:dispBlanksAs val="gap"/>
  </c:chart>
  <c:txPr>
    <a:bodyPr/>
    <a:lstStyle/>
    <a:p>
      <a:pPr>
        <a:defRPr sz="14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0"/>
          <c:y val="0.00233324866649734"/>
          <c:w val="0.965465465465465"/>
          <c:h val="0.735037084074168"/>
        </c:manualLayout>
      </c:layout>
      <c:barChart>
        <c:barDir val="col"/>
        <c:grouping val="clustered"/>
        <c:ser>
          <c:idx val="0"/>
          <c:order val="0"/>
          <c:tx>
            <c:strRef>
              <c:f>Sheet1!$B$1</c:f>
              <c:strCache>
                <c:ptCount val="1"/>
                <c:pt idx="0">
                  <c:v>fastdev</c:v>
                </c:pt>
              </c:strCache>
            </c:strRef>
          </c:tx>
          <c:spPr>
            <a:solidFill>
              <a:srgbClr val="1F497D"/>
            </a:solidFill>
            <a:ln w="25393">
              <a:noFill/>
            </a:ln>
          </c:spPr>
          <c:dLbls>
            <c:spPr>
              <a:noFill/>
              <a:ln w="25393">
                <a:noFill/>
              </a:ln>
            </c:spPr>
            <c:showVal val="1"/>
            <c:extLst>
              <c:ext xmlns:c15="http://schemas.microsoft.com/office/drawing/2012/chart" uri="{CE6537A1-D6FC-4f65-9D91-7224C49458BB}">
                <c15:showLeaderLines val="0"/>
              </c:ext>
            </c:extLst>
          </c:dLbls>
          <c:cat>
            <c:strRef>
              <c:f>Sheet1!$A$2:$A$6</c:f>
              <c:strCache>
                <c:ptCount val="5"/>
                <c:pt idx="0">
                  <c:v>Active and Collaborative Learning</c:v>
                </c:pt>
                <c:pt idx="1">
                  <c:v>Student Effort</c:v>
                </c:pt>
                <c:pt idx="2">
                  <c:v>Academic Challenge</c:v>
                </c:pt>
                <c:pt idx="3">
                  <c:v>Student-Faculty Interaction</c:v>
                </c:pt>
                <c:pt idx="4">
                  <c:v>Support for Learners</c:v>
                </c:pt>
              </c:strCache>
            </c:strRef>
          </c:cat>
          <c:val>
            <c:numRef>
              <c:f>Sheet1!$B$2:$B$6</c:f>
              <c:numCache>
                <c:formatCode>0.0</c:formatCode>
                <c:ptCount val="5"/>
                <c:pt idx="0">
                  <c:v>55.2</c:v>
                </c:pt>
                <c:pt idx="1">
                  <c:v>55.6</c:v>
                </c:pt>
                <c:pt idx="2">
                  <c:v>53.7</c:v>
                </c:pt>
                <c:pt idx="3">
                  <c:v>56.0</c:v>
                </c:pt>
                <c:pt idx="4">
                  <c:v>56.1</c:v>
                </c:pt>
              </c:numCache>
            </c:numRef>
          </c:val>
        </c:ser>
        <c:ser>
          <c:idx val="1"/>
          <c:order val="1"/>
          <c:tx>
            <c:strRef>
              <c:f>Sheet1!$C$1</c:f>
              <c:strCache>
                <c:ptCount val="1"/>
                <c:pt idx="0">
                  <c:v>regdev</c:v>
                </c:pt>
              </c:strCache>
            </c:strRef>
          </c:tx>
          <c:spPr>
            <a:solidFill>
              <a:srgbClr val="C78E44"/>
            </a:solidFill>
            <a:ln w="25393">
              <a:noFill/>
            </a:ln>
          </c:spPr>
          <c:dLbls>
            <c:dLbl>
              <c:idx val="0"/>
              <c:layout>
                <c:manualLayout>
                  <c:x val="0.00600600600600601"/>
                  <c:y val="0.0"/>
                </c:manualLayout>
              </c:layout>
              <c:spPr>
                <a:noFill/>
                <a:ln w="25393">
                  <a:noFill/>
                </a:ln>
              </c:spPr>
              <c:txPr>
                <a:bodyPr/>
                <a:lstStyle/>
                <a:p>
                  <a:pPr>
                    <a:defRPr/>
                  </a:pPr>
                  <a:endParaRPr lang="en-US"/>
                </a:p>
              </c:txPr>
              <c:dLblPos val="outEnd"/>
              <c:showVal val="1"/>
              <c:extLst>
                <c:ext xmlns:c15="http://schemas.microsoft.com/office/drawing/2012/chart" uri="{CE6537A1-D6FC-4f65-9D91-7224C49458BB}"/>
              </c:extLst>
            </c:dLbl>
            <c:dLbl>
              <c:idx val="1"/>
              <c:layout>
                <c:manualLayout>
                  <c:x val="0.003003003003003"/>
                  <c:y val="-0.00943396226415097"/>
                </c:manualLayout>
              </c:layout>
              <c:spPr>
                <a:noFill/>
                <a:ln w="25393">
                  <a:noFill/>
                </a:ln>
              </c:spPr>
              <c:txPr>
                <a:bodyPr/>
                <a:lstStyle/>
                <a:p>
                  <a:pPr>
                    <a:defRPr/>
                  </a:pPr>
                  <a:endParaRPr lang="en-US"/>
                </a:p>
              </c:txPr>
              <c:dLblPos val="outEnd"/>
              <c:showVal val="1"/>
              <c:extLst>
                <c:ext xmlns:c15="http://schemas.microsoft.com/office/drawing/2012/chart" uri="{CE6537A1-D6FC-4f65-9D91-7224C49458BB}"/>
              </c:extLst>
            </c:dLbl>
            <c:dLbl>
              <c:idx val="2"/>
              <c:layout>
                <c:manualLayout>
                  <c:x val="0.0060060060060059"/>
                  <c:y val="-0.00943396226415097"/>
                </c:manualLayout>
              </c:layout>
              <c:spPr>
                <a:noFill/>
                <a:ln w="25393">
                  <a:noFill/>
                </a:ln>
              </c:spPr>
              <c:txPr>
                <a:bodyPr/>
                <a:lstStyle/>
                <a:p>
                  <a:pPr>
                    <a:defRPr/>
                  </a:pPr>
                  <a:endParaRPr lang="en-US"/>
                </a:p>
              </c:txPr>
              <c:dLblPos val="outEnd"/>
              <c:showVal val="1"/>
              <c:extLst>
                <c:ext xmlns:c15="http://schemas.microsoft.com/office/drawing/2012/chart" uri="{CE6537A1-D6FC-4f65-9D91-7224C49458BB}"/>
              </c:extLst>
            </c:dLbl>
            <c:dLbl>
              <c:idx val="3"/>
              <c:layout>
                <c:manualLayout>
                  <c:x val="0.00600600600600601"/>
                  <c:y val="-0.00628930817610064"/>
                </c:manualLayout>
              </c:layout>
              <c:spPr>
                <a:noFill/>
                <a:ln w="25393">
                  <a:noFill/>
                </a:ln>
              </c:spPr>
              <c:txPr>
                <a:bodyPr/>
                <a:lstStyle/>
                <a:p>
                  <a:pPr>
                    <a:defRPr/>
                  </a:pPr>
                  <a:endParaRPr lang="en-US"/>
                </a:p>
              </c:txPr>
              <c:dLblPos val="outEnd"/>
              <c:showVal val="1"/>
              <c:extLst>
                <c:ext xmlns:c15="http://schemas.microsoft.com/office/drawing/2012/chart" uri="{CE6537A1-D6FC-4f65-9D91-7224C49458BB}"/>
              </c:extLst>
            </c:dLbl>
            <c:dLbl>
              <c:idx val="4"/>
              <c:layout>
                <c:manualLayout>
                  <c:x val="0.0045045045045045"/>
                  <c:y val="0.00314465408805032"/>
                </c:manualLayout>
              </c:layout>
              <c:spPr>
                <a:noFill/>
                <a:ln w="25393">
                  <a:noFill/>
                </a:ln>
              </c:spPr>
              <c:txPr>
                <a:bodyPr/>
                <a:lstStyle/>
                <a:p>
                  <a:pPr>
                    <a:defRPr/>
                  </a:pPr>
                  <a:endParaRPr lang="en-US"/>
                </a:p>
              </c:txPr>
              <c:dLblPos val="outEnd"/>
              <c:showVal val="1"/>
              <c:extLst>
                <c:ext xmlns:c15="http://schemas.microsoft.com/office/drawing/2012/chart" uri="{CE6537A1-D6FC-4f65-9D91-7224C49458BB}"/>
              </c:extLst>
            </c:dLbl>
            <c:spPr>
              <a:noFill/>
              <a:ln w="25393">
                <a:noFill/>
              </a:ln>
            </c:spPr>
            <c:showVal val="1"/>
            <c:extLst>
              <c:ext xmlns:c15="http://schemas.microsoft.com/office/drawing/2012/chart" uri="{CE6537A1-D6FC-4f65-9D91-7224C49458BB}">
                <c15:showLeaderLines val="0"/>
              </c:ext>
            </c:extLst>
          </c:dLbls>
          <c:cat>
            <c:strRef>
              <c:f>Sheet1!$A$2:$A$6</c:f>
              <c:strCache>
                <c:ptCount val="5"/>
                <c:pt idx="0">
                  <c:v>Active and Collaborative Learning</c:v>
                </c:pt>
                <c:pt idx="1">
                  <c:v>Student Effort</c:v>
                </c:pt>
                <c:pt idx="2">
                  <c:v>Academic Challenge</c:v>
                </c:pt>
                <c:pt idx="3">
                  <c:v>Student-Faculty Interaction</c:v>
                </c:pt>
                <c:pt idx="4">
                  <c:v>Support for Learners</c:v>
                </c:pt>
              </c:strCache>
            </c:strRef>
          </c:cat>
          <c:val>
            <c:numRef>
              <c:f>Sheet1!$C$2:$C$6</c:f>
              <c:numCache>
                <c:formatCode>0.0</c:formatCode>
                <c:ptCount val="5"/>
                <c:pt idx="0">
                  <c:v>47.5</c:v>
                </c:pt>
                <c:pt idx="1">
                  <c:v>47.9</c:v>
                </c:pt>
                <c:pt idx="2">
                  <c:v>48.5</c:v>
                </c:pt>
                <c:pt idx="3">
                  <c:v>47.3</c:v>
                </c:pt>
                <c:pt idx="4">
                  <c:v>47.5</c:v>
                </c:pt>
              </c:numCache>
            </c:numRef>
          </c:val>
        </c:ser>
        <c:axId val="440030024"/>
        <c:axId val="440023656"/>
      </c:barChart>
      <c:catAx>
        <c:axId val="440030024"/>
        <c:scaling>
          <c:orientation val="minMax"/>
        </c:scaling>
        <c:axPos val="b"/>
        <c:numFmt formatCode="General" sourceLinked="1"/>
        <c:tickLblPos val="nextTo"/>
        <c:spPr>
          <a:ln w="3174">
            <a:solidFill>
              <a:srgbClr val="808080"/>
            </a:solidFill>
            <a:prstDash val="solid"/>
          </a:ln>
        </c:spPr>
        <c:txPr>
          <a:bodyPr/>
          <a:lstStyle/>
          <a:p>
            <a:pPr>
              <a:defRPr sz="1800" baseline="0">
                <a:latin typeface="Arial" pitchFamily="34" charset="0"/>
              </a:defRPr>
            </a:pPr>
            <a:endParaRPr lang="en-US"/>
          </a:p>
        </c:txPr>
        <c:crossAx val="440023656"/>
        <c:crosses val="autoZero"/>
        <c:auto val="1"/>
        <c:lblAlgn val="ctr"/>
        <c:lblOffset val="100"/>
      </c:catAx>
      <c:valAx>
        <c:axId val="440023656"/>
        <c:scaling>
          <c:orientation val="minMax"/>
          <c:min val="40.0"/>
        </c:scaling>
        <c:axPos val="l"/>
        <c:numFmt formatCode="0.0" sourceLinked="1"/>
        <c:tickLblPos val="none"/>
        <c:spPr>
          <a:ln w="3174">
            <a:solidFill>
              <a:srgbClr val="808080"/>
            </a:solidFill>
            <a:prstDash val="solid"/>
          </a:ln>
        </c:spPr>
        <c:crossAx val="440030024"/>
        <c:crosses val="autoZero"/>
        <c:crossBetween val="between"/>
        <c:majorUnit val="5.0"/>
        <c:minorUnit val="2.0"/>
      </c:valAx>
      <c:spPr>
        <a:solidFill>
          <a:schemeClr val="bg1"/>
        </a:solidFill>
        <a:ln w="25393">
          <a:noFill/>
        </a:ln>
      </c:spPr>
    </c:plotArea>
    <c:plotVisOnly val="1"/>
    <c:dispBlanksAs val="gap"/>
  </c:chart>
  <c:spPr>
    <a:solidFill>
      <a:schemeClr val="bg1"/>
    </a:solidFill>
    <a:ln w="3174">
      <a:noFill/>
      <a:prstDash val="solid"/>
    </a:ln>
  </c:spPr>
  <c:txPr>
    <a:bodyPr/>
    <a:lstStyle/>
    <a:p>
      <a:pPr>
        <a:defRPr sz="1800" b="0" i="0" u="none" strike="noStrike" baseline="0">
          <a:solidFill>
            <a:srgbClr val="000000"/>
          </a:solidFill>
          <a:latin typeface="Calibri"/>
          <a:ea typeface="Calibri"/>
          <a:cs typeface="Calibri"/>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016837047911384"/>
          <c:y val="0.089986865740238"/>
          <c:w val="0.961640211640212"/>
          <c:h val="0.641164150909995"/>
        </c:manualLayout>
      </c:layout>
      <c:barChart>
        <c:barDir val="col"/>
        <c:grouping val="clustered"/>
        <c:ser>
          <c:idx val="0"/>
          <c:order val="0"/>
          <c:tx>
            <c:strRef>
              <c:f>Sheet1!$B$1</c:f>
              <c:strCache>
                <c:ptCount val="1"/>
                <c:pt idx="0">
                  <c:v>Dev:  SSC</c:v>
                </c:pt>
              </c:strCache>
            </c:strRef>
          </c:tx>
          <c:spPr>
            <a:solidFill>
              <a:schemeClr val="tx2"/>
            </a:solidFill>
          </c:spPr>
          <c:dLbls>
            <c:spPr>
              <a:noFill/>
              <a:ln>
                <a:noFill/>
              </a:ln>
              <a:effectLst/>
            </c:spPr>
            <c:showVal val="1"/>
            <c:extLst>
              <c:ext xmlns:c15="http://schemas.microsoft.com/office/drawing/2012/chart" uri="{CE6537A1-D6FC-4f65-9D91-7224C49458BB}">
                <c15:showLeaderLines val="0"/>
              </c:ext>
            </c:extLst>
          </c:dLbls>
          <c:cat>
            <c:strRef>
              <c:f>Sheet1!$A$2:$A$6</c:f>
              <c:strCache>
                <c:ptCount val="5"/>
                <c:pt idx="0">
                  <c:v>Active and Collaborative Learning</c:v>
                </c:pt>
                <c:pt idx="1">
                  <c:v>Student Effort</c:v>
                </c:pt>
                <c:pt idx="2">
                  <c:v>Academic Challenge</c:v>
                </c:pt>
                <c:pt idx="3">
                  <c:v>Student-Faculty Interaction</c:v>
                </c:pt>
                <c:pt idx="4">
                  <c:v>Support for Learners</c:v>
                </c:pt>
              </c:strCache>
            </c:strRef>
          </c:cat>
          <c:val>
            <c:numRef>
              <c:f>Sheet1!$B$2:$B$6</c:f>
              <c:numCache>
                <c:formatCode>0.0</c:formatCode>
                <c:ptCount val="5"/>
                <c:pt idx="0">
                  <c:v>54.9</c:v>
                </c:pt>
                <c:pt idx="1">
                  <c:v>59.3</c:v>
                </c:pt>
                <c:pt idx="2">
                  <c:v>56.9</c:v>
                </c:pt>
                <c:pt idx="3">
                  <c:v>57.6</c:v>
                </c:pt>
                <c:pt idx="4">
                  <c:v>57.7</c:v>
                </c:pt>
              </c:numCache>
            </c:numRef>
          </c:val>
        </c:ser>
        <c:ser>
          <c:idx val="1"/>
          <c:order val="1"/>
          <c:tx>
            <c:strRef>
              <c:f>Sheet1!$C$1</c:f>
              <c:strCache>
                <c:ptCount val="1"/>
                <c:pt idx="0">
                  <c:v>Dev:  No SSC</c:v>
                </c:pt>
              </c:strCache>
            </c:strRef>
          </c:tx>
          <c:spPr>
            <a:solidFill>
              <a:srgbClr val="C78E44"/>
            </a:solidFill>
          </c:spPr>
          <c:dLbls>
            <c:spPr>
              <a:noFill/>
              <a:ln>
                <a:noFill/>
              </a:ln>
              <a:effectLst/>
            </c:spPr>
            <c:showVal val="1"/>
            <c:extLst>
              <c:ext xmlns:c15="http://schemas.microsoft.com/office/drawing/2012/chart" uri="{CE6537A1-D6FC-4f65-9D91-7224C49458BB}">
                <c15:showLeaderLines val="0"/>
              </c:ext>
            </c:extLst>
          </c:dLbls>
          <c:cat>
            <c:strRef>
              <c:f>Sheet1!$A$2:$A$6</c:f>
              <c:strCache>
                <c:ptCount val="5"/>
                <c:pt idx="0">
                  <c:v>Active and Collaborative Learning</c:v>
                </c:pt>
                <c:pt idx="1">
                  <c:v>Student Effort</c:v>
                </c:pt>
                <c:pt idx="2">
                  <c:v>Academic Challenge</c:v>
                </c:pt>
                <c:pt idx="3">
                  <c:v>Student-Faculty Interaction</c:v>
                </c:pt>
                <c:pt idx="4">
                  <c:v>Support for Learners</c:v>
                </c:pt>
              </c:strCache>
            </c:strRef>
          </c:cat>
          <c:val>
            <c:numRef>
              <c:f>Sheet1!$C$2:$C$6</c:f>
              <c:numCache>
                <c:formatCode>0.0</c:formatCode>
                <c:ptCount val="5"/>
                <c:pt idx="0">
                  <c:v>51.4</c:v>
                </c:pt>
                <c:pt idx="1">
                  <c:v>52.4</c:v>
                </c:pt>
                <c:pt idx="2">
                  <c:v>52.5</c:v>
                </c:pt>
                <c:pt idx="3">
                  <c:v>51.3</c:v>
                </c:pt>
                <c:pt idx="4">
                  <c:v>49.2</c:v>
                </c:pt>
              </c:numCache>
            </c:numRef>
          </c:val>
        </c:ser>
        <c:ser>
          <c:idx val="2"/>
          <c:order val="2"/>
          <c:tx>
            <c:strRef>
              <c:f>Sheet1!$D$1</c:f>
              <c:strCache>
                <c:ptCount val="1"/>
                <c:pt idx="0">
                  <c:v>Non-Dev:  SCC</c:v>
                </c:pt>
              </c:strCache>
            </c:strRef>
          </c:tx>
          <c:dLbls>
            <c:spPr>
              <a:noFill/>
              <a:ln>
                <a:noFill/>
              </a:ln>
              <a:effectLst/>
            </c:spPr>
            <c:showVal val="1"/>
            <c:extLst>
              <c:ext xmlns:c15="http://schemas.microsoft.com/office/drawing/2012/chart" uri="{CE6537A1-D6FC-4f65-9D91-7224C49458BB}">
                <c15:showLeaderLines val="1"/>
              </c:ext>
            </c:extLst>
          </c:dLbls>
          <c:cat>
            <c:strRef>
              <c:f>Sheet1!$A$2:$A$6</c:f>
              <c:strCache>
                <c:ptCount val="5"/>
                <c:pt idx="0">
                  <c:v>Active and Collaborative Learning</c:v>
                </c:pt>
                <c:pt idx="1">
                  <c:v>Student Effort</c:v>
                </c:pt>
                <c:pt idx="2">
                  <c:v>Academic Challenge</c:v>
                </c:pt>
                <c:pt idx="3">
                  <c:v>Student-Faculty Interaction</c:v>
                </c:pt>
                <c:pt idx="4">
                  <c:v>Support for Learners</c:v>
                </c:pt>
              </c:strCache>
            </c:strRef>
          </c:cat>
          <c:val>
            <c:numRef>
              <c:f>Sheet1!$D$2:$D$6</c:f>
              <c:numCache>
                <c:formatCode>0.0</c:formatCode>
                <c:ptCount val="5"/>
                <c:pt idx="0">
                  <c:v>52.1</c:v>
                </c:pt>
                <c:pt idx="1">
                  <c:v>49.5</c:v>
                </c:pt>
                <c:pt idx="2">
                  <c:v>51.8</c:v>
                </c:pt>
                <c:pt idx="3">
                  <c:v>52.8</c:v>
                </c:pt>
                <c:pt idx="4">
                  <c:v>50.9</c:v>
                </c:pt>
              </c:numCache>
            </c:numRef>
          </c:val>
        </c:ser>
        <c:ser>
          <c:idx val="3"/>
          <c:order val="3"/>
          <c:tx>
            <c:strRef>
              <c:f>Sheet1!$E$1</c:f>
              <c:strCache>
                <c:ptCount val="1"/>
                <c:pt idx="0">
                  <c:v>Non-Dev:  No SCC</c:v>
                </c:pt>
              </c:strCache>
            </c:strRef>
          </c:tx>
          <c:spPr>
            <a:solidFill>
              <a:srgbClr val="FF0000"/>
            </a:solidFill>
          </c:spPr>
          <c:dLbls>
            <c:spPr>
              <a:noFill/>
              <a:ln>
                <a:noFill/>
              </a:ln>
              <a:effectLst/>
            </c:spPr>
            <c:showVal val="1"/>
            <c:extLst>
              <c:ext xmlns:c15="http://schemas.microsoft.com/office/drawing/2012/chart" uri="{CE6537A1-D6FC-4f65-9D91-7224C49458BB}">
                <c15:showLeaderLines val="1"/>
              </c:ext>
            </c:extLst>
          </c:dLbls>
          <c:cat>
            <c:strRef>
              <c:f>Sheet1!$A$2:$A$6</c:f>
              <c:strCache>
                <c:ptCount val="5"/>
                <c:pt idx="0">
                  <c:v>Active and Collaborative Learning</c:v>
                </c:pt>
                <c:pt idx="1">
                  <c:v>Student Effort</c:v>
                </c:pt>
                <c:pt idx="2">
                  <c:v>Academic Challenge</c:v>
                </c:pt>
                <c:pt idx="3">
                  <c:v>Student-Faculty Interaction</c:v>
                </c:pt>
                <c:pt idx="4">
                  <c:v>Support for Learners</c:v>
                </c:pt>
              </c:strCache>
            </c:strRef>
          </c:cat>
          <c:val>
            <c:numRef>
              <c:f>Sheet1!$E$2:$E$6</c:f>
              <c:numCache>
                <c:formatCode>0.0</c:formatCode>
                <c:ptCount val="5"/>
                <c:pt idx="0">
                  <c:v>48.8</c:v>
                </c:pt>
                <c:pt idx="1">
                  <c:v>44.0</c:v>
                </c:pt>
                <c:pt idx="2">
                  <c:v>46.9</c:v>
                </c:pt>
                <c:pt idx="3">
                  <c:v>46.6</c:v>
                </c:pt>
                <c:pt idx="4">
                  <c:v>41.6</c:v>
                </c:pt>
              </c:numCache>
            </c:numRef>
          </c:val>
        </c:ser>
        <c:dLbls>
          <c:showVal val="1"/>
        </c:dLbls>
        <c:gapWidth val="75"/>
        <c:axId val="549505672"/>
        <c:axId val="549509256"/>
      </c:barChart>
      <c:catAx>
        <c:axId val="549505672"/>
        <c:scaling>
          <c:orientation val="minMax"/>
        </c:scaling>
        <c:axPos val="b"/>
        <c:numFmt formatCode="General" sourceLinked="0"/>
        <c:majorTickMark val="none"/>
        <c:tickLblPos val="nextTo"/>
        <c:spPr>
          <a:ln>
            <a:noFill/>
          </a:ln>
        </c:spPr>
        <c:crossAx val="549509256"/>
        <c:crossesAt val="36.0"/>
        <c:auto val="1"/>
        <c:lblAlgn val="ctr"/>
        <c:lblOffset val="100"/>
      </c:catAx>
      <c:valAx>
        <c:axId val="549509256"/>
        <c:scaling>
          <c:orientation val="minMax"/>
          <c:min val="36.0"/>
        </c:scaling>
        <c:delete val="1"/>
        <c:axPos val="l"/>
        <c:numFmt formatCode="0.0" sourceLinked="1"/>
        <c:majorTickMark val="none"/>
        <c:tickLblPos val="none"/>
        <c:crossAx val="549505672"/>
        <c:crosses val="autoZero"/>
        <c:crossBetween val="between"/>
      </c:valAx>
    </c:plotArea>
    <c:legend>
      <c:legendPos val="b"/>
      <c:layout>
        <c:manualLayout>
          <c:xMode val="edge"/>
          <c:yMode val="edge"/>
          <c:x val="0.0802842613423322"/>
          <c:y val="0.884427950604535"/>
          <c:w val="0.756276129546307"/>
          <c:h val="0.0586984208941095"/>
        </c:manualLayout>
      </c:layout>
      <c:spPr>
        <a:ln>
          <a:solidFill>
            <a:schemeClr val="bg1">
              <a:alpha val="50000"/>
            </a:schemeClr>
          </a:solidFill>
        </a:ln>
      </c:spPr>
    </c:legend>
    <c:plotVisOnly val="1"/>
    <c:dispBlanksAs val="gap"/>
  </c:chart>
  <c:txPr>
    <a:bodyPr/>
    <a:lstStyle/>
    <a:p>
      <a:pPr>
        <a:defRPr sz="14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lineChart>
        <c:grouping val="standard"/>
        <c:ser>
          <c:idx val="0"/>
          <c:order val="0"/>
          <c:tx>
            <c:strRef>
              <c:f>StuFac_Means!$A$21</c:f>
              <c:strCache>
                <c:ptCount val="1"/>
                <c:pt idx="0">
                  <c:v>4k. EMAIL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StuFac_Means!$C$20:$E$20</c:f>
              <c:numCache>
                <c:formatCode>General</c:formatCode>
                <c:ptCount val="3"/>
                <c:pt idx="0">
                  <c:v>2008.0</c:v>
                </c:pt>
                <c:pt idx="1">
                  <c:v>2011.0</c:v>
                </c:pt>
                <c:pt idx="2">
                  <c:v>2014.0</c:v>
                </c:pt>
              </c:numCache>
            </c:numRef>
          </c:cat>
          <c:val>
            <c:numRef>
              <c:f>StuFac_Means!$C$21:$E$21</c:f>
              <c:numCache>
                <c:formatCode>0.00</c:formatCode>
                <c:ptCount val="3"/>
                <c:pt idx="0">
                  <c:v>2.6324242</c:v>
                </c:pt>
                <c:pt idx="1">
                  <c:v>2.8309373</c:v>
                </c:pt>
                <c:pt idx="2">
                  <c:v>2.950959099999999</c:v>
                </c:pt>
              </c:numCache>
            </c:numRef>
          </c:val>
        </c:ser>
        <c:ser>
          <c:idx val="1"/>
          <c:order val="1"/>
          <c:tx>
            <c:strRef>
              <c:f>StuFac_Means!$A$22</c:f>
              <c:strCache>
                <c:ptCount val="1"/>
                <c:pt idx="0">
                  <c:v>4l. FACGRADE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StuFac_Means!$C$20:$E$20</c:f>
              <c:numCache>
                <c:formatCode>General</c:formatCode>
                <c:ptCount val="3"/>
                <c:pt idx="0">
                  <c:v>2008.0</c:v>
                </c:pt>
                <c:pt idx="1">
                  <c:v>2011.0</c:v>
                </c:pt>
                <c:pt idx="2">
                  <c:v>2014.0</c:v>
                </c:pt>
              </c:numCache>
            </c:numRef>
          </c:cat>
          <c:val>
            <c:numRef>
              <c:f>StuFac_Means!$C$22:$E$22</c:f>
              <c:numCache>
                <c:formatCode>0.00</c:formatCode>
                <c:ptCount val="3"/>
                <c:pt idx="0">
                  <c:v>2.5726171</c:v>
                </c:pt>
                <c:pt idx="1">
                  <c:v>2.61154</c:v>
                </c:pt>
                <c:pt idx="2">
                  <c:v>2.6261899</c:v>
                </c:pt>
              </c:numCache>
            </c:numRef>
          </c:val>
        </c:ser>
        <c:ser>
          <c:idx val="2"/>
          <c:order val="2"/>
          <c:tx>
            <c:strRef>
              <c:f>StuFac_Means!$A$23</c:f>
              <c:strCache>
                <c:ptCount val="1"/>
                <c:pt idx="0">
                  <c:v>4m. FACPLANS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StuFac_Means!$C$20:$E$20</c:f>
              <c:numCache>
                <c:formatCode>General</c:formatCode>
                <c:ptCount val="3"/>
                <c:pt idx="0">
                  <c:v>2008.0</c:v>
                </c:pt>
                <c:pt idx="1">
                  <c:v>2011.0</c:v>
                </c:pt>
                <c:pt idx="2">
                  <c:v>2014.0</c:v>
                </c:pt>
              </c:numCache>
            </c:numRef>
          </c:cat>
          <c:val>
            <c:numRef>
              <c:f>StuFac_Means!$C$23:$E$23</c:f>
              <c:numCache>
                <c:formatCode>0.00</c:formatCode>
                <c:ptCount val="3"/>
                <c:pt idx="0">
                  <c:v>2.1200729</c:v>
                </c:pt>
                <c:pt idx="1">
                  <c:v>2.1280037</c:v>
                </c:pt>
                <c:pt idx="2">
                  <c:v>2.180793</c:v>
                </c:pt>
              </c:numCache>
            </c:numRef>
          </c:val>
        </c:ser>
        <c:ser>
          <c:idx val="3"/>
          <c:order val="3"/>
          <c:tx>
            <c:strRef>
              <c:f>StuFac_Means!$A$24</c:f>
              <c:strCache>
                <c:ptCount val="1"/>
                <c:pt idx="0">
                  <c:v>4n. FACIDEAS</c:v>
                </c:pt>
              </c:strCache>
            </c:strRef>
          </c:tx>
          <c:spPr>
            <a:ln w="28575" cap="rnd">
              <a:solidFill>
                <a:schemeClr val="bg2">
                  <a:lumMod val="75000"/>
                </a:schemeClr>
              </a:solidFill>
              <a:round/>
            </a:ln>
            <a:effectLst/>
          </c:spPr>
          <c:marker>
            <c:symbol val="circle"/>
            <c:size val="5"/>
            <c:spPr>
              <a:solidFill>
                <a:schemeClr val="bg2">
                  <a:lumMod val="75000"/>
                </a:schemeClr>
              </a:solidFill>
              <a:ln w="9525">
                <a:solidFill>
                  <a:schemeClr val="bg2">
                    <a:lumMod val="75000"/>
                  </a:schemeClr>
                </a:solidFill>
              </a:ln>
              <a:effectLst/>
            </c:spPr>
          </c:marker>
          <c:cat>
            <c:numRef>
              <c:f>StuFac_Means!$C$20:$E$20</c:f>
              <c:numCache>
                <c:formatCode>General</c:formatCode>
                <c:ptCount val="3"/>
                <c:pt idx="0">
                  <c:v>2008.0</c:v>
                </c:pt>
                <c:pt idx="1">
                  <c:v>2011.0</c:v>
                </c:pt>
                <c:pt idx="2">
                  <c:v>2014.0</c:v>
                </c:pt>
              </c:numCache>
            </c:numRef>
          </c:cat>
          <c:val>
            <c:numRef>
              <c:f>StuFac_Means!$C$24:$E$24</c:f>
              <c:numCache>
                <c:formatCode>0.00</c:formatCode>
                <c:ptCount val="3"/>
                <c:pt idx="0">
                  <c:v>1.7760109</c:v>
                </c:pt>
                <c:pt idx="1">
                  <c:v>1.8033356</c:v>
                </c:pt>
                <c:pt idx="2">
                  <c:v>1.7861542</c:v>
                </c:pt>
              </c:numCache>
            </c:numRef>
          </c:val>
        </c:ser>
        <c:ser>
          <c:idx val="4"/>
          <c:order val="4"/>
          <c:tx>
            <c:strRef>
              <c:f>StuFac_Means!$A$25</c:f>
              <c:strCache>
                <c:ptCount val="1"/>
                <c:pt idx="0">
                  <c:v>4o. FACFEED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StuFac_Means!$C$20:$E$20</c:f>
              <c:numCache>
                <c:formatCode>General</c:formatCode>
                <c:ptCount val="3"/>
                <c:pt idx="0">
                  <c:v>2008.0</c:v>
                </c:pt>
                <c:pt idx="1">
                  <c:v>2011.0</c:v>
                </c:pt>
                <c:pt idx="2">
                  <c:v>2014.0</c:v>
                </c:pt>
              </c:numCache>
            </c:numRef>
          </c:cat>
          <c:val>
            <c:numRef>
              <c:f>StuFac_Means!$C$25:$E$25</c:f>
              <c:numCache>
                <c:formatCode>0.00</c:formatCode>
                <c:ptCount val="3"/>
                <c:pt idx="0">
                  <c:v>2.751008999999998</c:v>
                </c:pt>
                <c:pt idx="1">
                  <c:v>2.7577101</c:v>
                </c:pt>
                <c:pt idx="2">
                  <c:v>2.758681</c:v>
                </c:pt>
              </c:numCache>
            </c:numRef>
          </c:val>
        </c:ser>
        <c:ser>
          <c:idx val="5"/>
          <c:order val="5"/>
          <c:tx>
            <c:strRef>
              <c:f>StuFac_Means!$A$26</c:f>
              <c:strCache>
                <c:ptCount val="1"/>
                <c:pt idx="0">
                  <c:v>4q. FACOTH</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StuFac_Means!$C$20:$E$20</c:f>
              <c:numCache>
                <c:formatCode>General</c:formatCode>
                <c:ptCount val="3"/>
                <c:pt idx="0">
                  <c:v>2008.0</c:v>
                </c:pt>
                <c:pt idx="1">
                  <c:v>2011.0</c:v>
                </c:pt>
                <c:pt idx="2">
                  <c:v>2014.0</c:v>
                </c:pt>
              </c:numCache>
            </c:numRef>
          </c:cat>
          <c:val>
            <c:numRef>
              <c:f>StuFac_Means!$C$26:$E$26</c:f>
              <c:numCache>
                <c:formatCode>0.00</c:formatCode>
                <c:ptCount val="3"/>
                <c:pt idx="0">
                  <c:v>1.3845475</c:v>
                </c:pt>
                <c:pt idx="1">
                  <c:v>1.380653</c:v>
                </c:pt>
                <c:pt idx="2">
                  <c:v>1.4068553</c:v>
                </c:pt>
              </c:numCache>
            </c:numRef>
          </c:val>
        </c:ser>
        <c:marker val="1"/>
        <c:axId val="476662968"/>
        <c:axId val="476681848"/>
      </c:lineChart>
      <c:catAx>
        <c:axId val="4766629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681848"/>
        <c:crosses val="autoZero"/>
        <c:auto val="1"/>
        <c:lblAlgn val="ctr"/>
        <c:lblOffset val="100"/>
      </c:catAx>
      <c:valAx>
        <c:axId val="476681848"/>
        <c:scaling>
          <c:orientation val="minMax"/>
          <c:max val="3.0"/>
          <c:min val="1.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a:t>Item Mean</a:t>
                </a:r>
                <a:r>
                  <a:rPr lang="en-US" sz="1800" b="1" baseline="0"/>
                  <a:t> </a:t>
                </a:r>
                <a:r>
                  <a:rPr lang="en-US" sz="1800" b="1"/>
                  <a:t>Score</a:t>
                </a:r>
              </a:p>
            </c:rich>
          </c:tx>
          <c:layout/>
          <c:spPr>
            <a:noFill/>
            <a:ln>
              <a:noFill/>
            </a:ln>
            <a:effectLst/>
          </c:spPr>
        </c:title>
        <c:numFmt formatCode="0.00" sourceLinked="1"/>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6662968"/>
        <c:crosses val="autoZero"/>
        <c:crossBetween val="between"/>
        <c:majorUnit val="0.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lineChart>
        <c:grouping val="standard"/>
        <c:ser>
          <c:idx val="0"/>
          <c:order val="0"/>
          <c:tx>
            <c:strRef>
              <c:f>StuFac_Freqs!$A$21</c:f>
              <c:strCache>
                <c:ptCount val="1"/>
                <c:pt idx="0">
                  <c:v>4k. EMAIL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StuFac_Freqs!$C$20:$E$20</c:f>
              <c:numCache>
                <c:formatCode>General</c:formatCode>
                <c:ptCount val="3"/>
                <c:pt idx="0">
                  <c:v>2008.0</c:v>
                </c:pt>
                <c:pt idx="1">
                  <c:v>2011.0</c:v>
                </c:pt>
                <c:pt idx="2">
                  <c:v>2014.0</c:v>
                </c:pt>
              </c:numCache>
            </c:numRef>
          </c:cat>
          <c:val>
            <c:numRef>
              <c:f>StuFac_Freqs!$C$21:$E$21</c:f>
              <c:numCache>
                <c:formatCode>0.00</c:formatCode>
                <c:ptCount val="3"/>
                <c:pt idx="0">
                  <c:v>13.73</c:v>
                </c:pt>
                <c:pt idx="1">
                  <c:v>8.200000000000001</c:v>
                </c:pt>
                <c:pt idx="2">
                  <c:v>5.91</c:v>
                </c:pt>
              </c:numCache>
            </c:numRef>
          </c:val>
        </c:ser>
        <c:ser>
          <c:idx val="1"/>
          <c:order val="1"/>
          <c:tx>
            <c:strRef>
              <c:f>StuFac_Freqs!$A$22</c:f>
              <c:strCache>
                <c:ptCount val="1"/>
                <c:pt idx="0">
                  <c:v>4l. FACGRADE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StuFac_Freqs!$C$20:$E$20</c:f>
              <c:numCache>
                <c:formatCode>General</c:formatCode>
                <c:ptCount val="3"/>
                <c:pt idx="0">
                  <c:v>2008.0</c:v>
                </c:pt>
                <c:pt idx="1">
                  <c:v>2011.0</c:v>
                </c:pt>
                <c:pt idx="2">
                  <c:v>2014.0</c:v>
                </c:pt>
              </c:numCache>
            </c:numRef>
          </c:cat>
          <c:val>
            <c:numRef>
              <c:f>StuFac_Freqs!$C$22:$E$22</c:f>
              <c:numCache>
                <c:formatCode>0.00</c:formatCode>
                <c:ptCount val="3"/>
                <c:pt idx="0">
                  <c:v>7.97</c:v>
                </c:pt>
                <c:pt idx="1">
                  <c:v>6.94</c:v>
                </c:pt>
                <c:pt idx="2">
                  <c:v>8.460000000000002</c:v>
                </c:pt>
              </c:numCache>
            </c:numRef>
          </c:val>
        </c:ser>
        <c:ser>
          <c:idx val="2"/>
          <c:order val="2"/>
          <c:tx>
            <c:strRef>
              <c:f>StuFac_Freqs!$A$23</c:f>
              <c:strCache>
                <c:ptCount val="1"/>
                <c:pt idx="0">
                  <c:v>4m. FACPLANS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StuFac_Freqs!$C$20:$E$20</c:f>
              <c:numCache>
                <c:formatCode>General</c:formatCode>
                <c:ptCount val="3"/>
                <c:pt idx="0">
                  <c:v>2008.0</c:v>
                </c:pt>
                <c:pt idx="1">
                  <c:v>2011.0</c:v>
                </c:pt>
                <c:pt idx="2">
                  <c:v>2014.0</c:v>
                </c:pt>
              </c:numCache>
            </c:numRef>
          </c:cat>
          <c:val>
            <c:numRef>
              <c:f>StuFac_Freqs!$C$23:$E$23</c:f>
              <c:numCache>
                <c:formatCode>0.00</c:formatCode>
                <c:ptCount val="3"/>
                <c:pt idx="0">
                  <c:v>24.18</c:v>
                </c:pt>
                <c:pt idx="1">
                  <c:v>24.73</c:v>
                </c:pt>
                <c:pt idx="2">
                  <c:v>23.39</c:v>
                </c:pt>
              </c:numCache>
            </c:numRef>
          </c:val>
        </c:ser>
        <c:ser>
          <c:idx val="3"/>
          <c:order val="3"/>
          <c:tx>
            <c:strRef>
              <c:f>StuFac_Freqs!$A$24</c:f>
              <c:strCache>
                <c:ptCount val="1"/>
                <c:pt idx="0">
                  <c:v>4n. FACIDEAS</c:v>
                </c:pt>
              </c:strCache>
            </c:strRef>
          </c:tx>
          <c:spPr>
            <a:ln w="28575" cap="rnd">
              <a:solidFill>
                <a:schemeClr val="bg2">
                  <a:lumMod val="75000"/>
                </a:schemeClr>
              </a:solidFill>
              <a:round/>
            </a:ln>
            <a:effectLst/>
          </c:spPr>
          <c:marker>
            <c:symbol val="circle"/>
            <c:size val="5"/>
            <c:spPr>
              <a:solidFill>
                <a:schemeClr val="bg2">
                  <a:lumMod val="75000"/>
                </a:schemeClr>
              </a:solidFill>
              <a:ln w="9525">
                <a:solidFill>
                  <a:schemeClr val="bg2">
                    <a:lumMod val="75000"/>
                  </a:schemeClr>
                </a:solidFill>
              </a:ln>
              <a:effectLst/>
            </c:spPr>
          </c:marker>
          <c:cat>
            <c:numRef>
              <c:f>StuFac_Freqs!$C$20:$E$20</c:f>
              <c:numCache>
                <c:formatCode>General</c:formatCode>
                <c:ptCount val="3"/>
                <c:pt idx="0">
                  <c:v>2008.0</c:v>
                </c:pt>
                <c:pt idx="1">
                  <c:v>2011.0</c:v>
                </c:pt>
                <c:pt idx="2">
                  <c:v>2014.0</c:v>
                </c:pt>
              </c:numCache>
            </c:numRef>
          </c:cat>
          <c:val>
            <c:numRef>
              <c:f>StuFac_Freqs!$C$24:$E$24</c:f>
              <c:numCache>
                <c:formatCode>0.00</c:formatCode>
                <c:ptCount val="3"/>
                <c:pt idx="0">
                  <c:v>42.69</c:v>
                </c:pt>
                <c:pt idx="1">
                  <c:v>41.57</c:v>
                </c:pt>
                <c:pt idx="2">
                  <c:v>43.13</c:v>
                </c:pt>
              </c:numCache>
            </c:numRef>
          </c:val>
        </c:ser>
        <c:ser>
          <c:idx val="4"/>
          <c:order val="4"/>
          <c:tx>
            <c:strRef>
              <c:f>StuFac_Freqs!$A$25</c:f>
              <c:strCache>
                <c:ptCount val="1"/>
                <c:pt idx="0">
                  <c:v>4o. FACFEED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StuFac_Freqs!$C$20:$E$20</c:f>
              <c:numCache>
                <c:formatCode>General</c:formatCode>
                <c:ptCount val="3"/>
                <c:pt idx="0">
                  <c:v>2008.0</c:v>
                </c:pt>
                <c:pt idx="1">
                  <c:v>2011.0</c:v>
                </c:pt>
                <c:pt idx="2">
                  <c:v>2014.0</c:v>
                </c:pt>
              </c:numCache>
            </c:numRef>
          </c:cat>
          <c:val>
            <c:numRef>
              <c:f>StuFac_Freqs!$C$25:$E$25</c:f>
              <c:numCache>
                <c:formatCode>0.00</c:formatCode>
                <c:ptCount val="3"/>
                <c:pt idx="0">
                  <c:v>5.52</c:v>
                </c:pt>
                <c:pt idx="1">
                  <c:v>5.119999999999997</c:v>
                </c:pt>
                <c:pt idx="2">
                  <c:v>6.26</c:v>
                </c:pt>
              </c:numCache>
            </c:numRef>
          </c:val>
        </c:ser>
        <c:ser>
          <c:idx val="5"/>
          <c:order val="5"/>
          <c:tx>
            <c:strRef>
              <c:f>StuFac_Freqs!$A$26</c:f>
              <c:strCache>
                <c:ptCount val="1"/>
                <c:pt idx="0">
                  <c:v>4q. FACOTH</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StuFac_Freqs!$C$20:$E$20</c:f>
              <c:numCache>
                <c:formatCode>General</c:formatCode>
                <c:ptCount val="3"/>
                <c:pt idx="0">
                  <c:v>2008.0</c:v>
                </c:pt>
                <c:pt idx="1">
                  <c:v>2011.0</c:v>
                </c:pt>
                <c:pt idx="2">
                  <c:v>2014.0</c:v>
                </c:pt>
              </c:numCache>
            </c:numRef>
          </c:cat>
          <c:val>
            <c:numRef>
              <c:f>StuFac_Freqs!$C$26:$E$26</c:f>
              <c:numCache>
                <c:formatCode>0.00</c:formatCode>
                <c:ptCount val="3"/>
                <c:pt idx="0">
                  <c:v>70.73</c:v>
                </c:pt>
                <c:pt idx="1">
                  <c:v>70.97</c:v>
                </c:pt>
                <c:pt idx="2">
                  <c:v>70.29</c:v>
                </c:pt>
              </c:numCache>
            </c:numRef>
          </c:val>
        </c:ser>
        <c:marker val="1"/>
        <c:axId val="68963464"/>
        <c:axId val="68969192"/>
      </c:lineChart>
      <c:catAx>
        <c:axId val="689634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969192"/>
        <c:crosses val="autoZero"/>
        <c:auto val="1"/>
        <c:lblAlgn val="ctr"/>
        <c:lblOffset val="100"/>
      </c:catAx>
      <c:valAx>
        <c:axId val="68969192"/>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a:t>Percent Never </a:t>
                </a:r>
              </a:p>
              <a:p>
                <a:pPr>
                  <a:defRPr sz="1800" b="1" i="0" u="none" strike="noStrike" kern="1200" baseline="0">
                    <a:solidFill>
                      <a:schemeClr val="tx1">
                        <a:lumMod val="65000"/>
                        <a:lumOff val="35000"/>
                      </a:schemeClr>
                    </a:solidFill>
                    <a:latin typeface="+mn-lt"/>
                    <a:ea typeface="+mn-ea"/>
                    <a:cs typeface="+mn-cs"/>
                  </a:defRPr>
                </a:pPr>
                <a:r>
                  <a:rPr lang="en-US" sz="1800" b="1"/>
                  <a:t>Doing Activity</a:t>
                </a:r>
              </a:p>
            </c:rich>
          </c:tx>
          <c:layout>
            <c:manualLayout>
              <c:xMode val="edge"/>
              <c:yMode val="edge"/>
              <c:x val="0.0402777777777778"/>
              <c:y val="0.139110503136261"/>
            </c:manualLayout>
          </c:layout>
          <c:spPr>
            <a:noFill/>
            <a:ln>
              <a:noFill/>
            </a:ln>
            <a:effectLst/>
          </c:spPr>
        </c:title>
        <c:numFmt formatCode="0" sourceLinked="0"/>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89634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lineChart>
        <c:grouping val="standard"/>
        <c:ser>
          <c:idx val="0"/>
          <c:order val="0"/>
          <c:tx>
            <c:strRef>
              <c:f>FacPlans_ByEnrl!$A$36</c:f>
              <c:strCache>
                <c:ptCount val="1"/>
                <c:pt idx="0">
                  <c:v>4k. EMAIL FT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FacPlans_ByEnrl!$D$35:$F$35</c:f>
              <c:numCache>
                <c:formatCode>General</c:formatCode>
                <c:ptCount val="3"/>
                <c:pt idx="0">
                  <c:v>2008.0</c:v>
                </c:pt>
                <c:pt idx="1">
                  <c:v>2011.0</c:v>
                </c:pt>
                <c:pt idx="2">
                  <c:v>2014.0</c:v>
                </c:pt>
              </c:numCache>
            </c:numRef>
          </c:cat>
          <c:val>
            <c:numRef>
              <c:f>FacPlans_ByEnrl!$D$36:$F$36</c:f>
              <c:numCache>
                <c:formatCode>0.00</c:formatCode>
                <c:ptCount val="3"/>
                <c:pt idx="0">
                  <c:v>63.07</c:v>
                </c:pt>
                <c:pt idx="1">
                  <c:v>68.71</c:v>
                </c:pt>
                <c:pt idx="2">
                  <c:v>74.63</c:v>
                </c:pt>
              </c:numCache>
            </c:numRef>
          </c:val>
        </c:ser>
        <c:ser>
          <c:idx val="1"/>
          <c:order val="1"/>
          <c:tx>
            <c:strRef>
              <c:f>FacPlans_ByEnrl!$A$37</c:f>
              <c:strCache>
                <c:ptCount val="1"/>
                <c:pt idx="0">
                  <c:v>4k. EMAIL PT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FacPlans_ByEnrl!$D$35:$F$35</c:f>
              <c:numCache>
                <c:formatCode>General</c:formatCode>
                <c:ptCount val="3"/>
                <c:pt idx="0">
                  <c:v>2008.0</c:v>
                </c:pt>
                <c:pt idx="1">
                  <c:v>2011.0</c:v>
                </c:pt>
                <c:pt idx="2">
                  <c:v>2014.0</c:v>
                </c:pt>
              </c:numCache>
            </c:numRef>
          </c:cat>
          <c:val>
            <c:numRef>
              <c:f>FacPlans_ByEnrl!$D$37:$F$37</c:f>
              <c:numCache>
                <c:formatCode>0.00</c:formatCode>
                <c:ptCount val="3"/>
                <c:pt idx="0">
                  <c:v>46.21</c:v>
                </c:pt>
                <c:pt idx="1">
                  <c:v>55.97</c:v>
                </c:pt>
                <c:pt idx="2">
                  <c:v>60.06</c:v>
                </c:pt>
              </c:numCache>
            </c:numRef>
          </c:val>
        </c:ser>
        <c:ser>
          <c:idx val="2"/>
          <c:order val="2"/>
          <c:tx>
            <c:strRef>
              <c:f>FacPlans_ByEnrl!$A$11</c:f>
              <c:strCache>
                <c:ptCount val="1"/>
              </c:strCache>
            </c:strRef>
          </c:tx>
          <c:spPr>
            <a:ln w="28575" cap="rnd">
              <a:noFill/>
              <a:round/>
            </a:ln>
            <a:effectLst/>
          </c:spPr>
          <c:marker>
            <c:symbol val="circle"/>
            <c:size val="5"/>
            <c:spPr>
              <a:solidFill>
                <a:schemeClr val="bg1"/>
              </a:solidFill>
              <a:ln w="9525">
                <a:solidFill>
                  <a:schemeClr val="bg1"/>
                </a:solidFill>
              </a:ln>
              <a:effectLst/>
            </c:spPr>
          </c:marker>
          <c:cat>
            <c:numRef>
              <c:f>FacPlans_ByEnrl!$D$35:$F$35</c:f>
              <c:numCache>
                <c:formatCode>General</c:formatCode>
                <c:ptCount val="3"/>
                <c:pt idx="0">
                  <c:v>2008.0</c:v>
                </c:pt>
                <c:pt idx="1">
                  <c:v>2011.0</c:v>
                </c:pt>
                <c:pt idx="2">
                  <c:v>2014.0</c:v>
                </c:pt>
              </c:numCache>
            </c:numRef>
          </c:cat>
          <c:val>
            <c:numRef>
              <c:f>FacPlans_ByEnrl!$D$11</c:f>
              <c:numCache>
                <c:formatCode>General</c:formatCode>
                <c:ptCount val="1"/>
              </c:numCache>
            </c:numRef>
          </c:val>
        </c:ser>
        <c:ser>
          <c:idx val="3"/>
          <c:order val="3"/>
          <c:tx>
            <c:strRef>
              <c:f>FacPlans_ByEnrl!$A$39</c:f>
              <c:strCache>
                <c:ptCount val="1"/>
                <c:pt idx="0">
                  <c:v>4m. FACPLANS FT</c:v>
                </c:pt>
              </c:strCache>
            </c:strRef>
          </c:tx>
          <c:spPr>
            <a:ln w="28575" cap="rnd">
              <a:solidFill>
                <a:schemeClr val="bg2">
                  <a:lumMod val="75000"/>
                </a:schemeClr>
              </a:solidFill>
              <a:round/>
            </a:ln>
            <a:effectLst/>
          </c:spPr>
          <c:marker>
            <c:symbol val="circle"/>
            <c:size val="5"/>
            <c:spPr>
              <a:solidFill>
                <a:schemeClr val="bg2">
                  <a:lumMod val="75000"/>
                </a:schemeClr>
              </a:solidFill>
              <a:ln w="9525">
                <a:solidFill>
                  <a:schemeClr val="bg2">
                    <a:lumMod val="75000"/>
                  </a:schemeClr>
                </a:solidFill>
              </a:ln>
              <a:effectLst/>
            </c:spPr>
          </c:marker>
          <c:cat>
            <c:numRef>
              <c:f>FacPlans_ByEnrl!$D$35:$F$35</c:f>
              <c:numCache>
                <c:formatCode>General</c:formatCode>
                <c:ptCount val="3"/>
                <c:pt idx="0">
                  <c:v>2008.0</c:v>
                </c:pt>
                <c:pt idx="1">
                  <c:v>2011.0</c:v>
                </c:pt>
                <c:pt idx="2">
                  <c:v>2014.0</c:v>
                </c:pt>
              </c:numCache>
            </c:numRef>
          </c:cat>
          <c:val>
            <c:numRef>
              <c:f>FacPlans_ByEnrl!$D$39:$F$39</c:f>
              <c:numCache>
                <c:formatCode>0.00</c:formatCode>
                <c:ptCount val="3"/>
                <c:pt idx="0">
                  <c:v>35.12</c:v>
                </c:pt>
                <c:pt idx="1">
                  <c:v>34.32</c:v>
                </c:pt>
                <c:pt idx="2">
                  <c:v>37.05</c:v>
                </c:pt>
              </c:numCache>
            </c:numRef>
          </c:val>
        </c:ser>
        <c:ser>
          <c:idx val="4"/>
          <c:order val="4"/>
          <c:tx>
            <c:strRef>
              <c:f>FacPlans_ByEnrl!$A$40</c:f>
              <c:strCache>
                <c:ptCount val="1"/>
                <c:pt idx="0">
                  <c:v>4m. FACPLANS PT</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FacPlans_ByEnrl!$D$35:$F$35</c:f>
              <c:numCache>
                <c:formatCode>General</c:formatCode>
                <c:ptCount val="3"/>
                <c:pt idx="0">
                  <c:v>2008.0</c:v>
                </c:pt>
                <c:pt idx="1">
                  <c:v>2011.0</c:v>
                </c:pt>
                <c:pt idx="2">
                  <c:v>2014.0</c:v>
                </c:pt>
              </c:numCache>
            </c:numRef>
          </c:cat>
          <c:val>
            <c:numRef>
              <c:f>FacPlans_ByEnrl!$D$40:$F$40</c:f>
              <c:numCache>
                <c:formatCode>0.00</c:formatCode>
                <c:ptCount val="3"/>
                <c:pt idx="0">
                  <c:v>22.78</c:v>
                </c:pt>
                <c:pt idx="1">
                  <c:v>23.84</c:v>
                </c:pt>
                <c:pt idx="2">
                  <c:v>27.13</c:v>
                </c:pt>
              </c:numCache>
            </c:numRef>
          </c:val>
        </c:ser>
        <c:marker val="1"/>
        <c:axId val="461468488"/>
        <c:axId val="461467304"/>
      </c:lineChart>
      <c:catAx>
        <c:axId val="461468488"/>
        <c:scaling>
          <c:orientation val="minMax"/>
        </c:scaling>
        <c:axPos val="b"/>
        <c:numFmt formatCode="General" sourceLinked="1"/>
        <c:maj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467304"/>
        <c:crosses val="autoZero"/>
        <c:auto val="1"/>
        <c:lblAlgn val="ctr"/>
        <c:lblOffset val="100"/>
      </c:catAx>
      <c:valAx>
        <c:axId val="461467304"/>
        <c:scaling>
          <c:orientation val="minMax"/>
          <c:max val="80.0"/>
          <c:min val="20.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a:t>Percent Responding</a:t>
                </a:r>
              </a:p>
              <a:p>
                <a:pPr>
                  <a:defRPr sz="1800" b="1" i="0" u="none" strike="noStrike" kern="1200" baseline="0">
                    <a:solidFill>
                      <a:schemeClr val="tx1">
                        <a:lumMod val="65000"/>
                        <a:lumOff val="35000"/>
                      </a:schemeClr>
                    </a:solidFill>
                    <a:latin typeface="+mn-lt"/>
                    <a:ea typeface="+mn-ea"/>
                    <a:cs typeface="+mn-cs"/>
                  </a:defRPr>
                </a:pPr>
                <a:r>
                  <a:rPr lang="en-US" sz="1800" b="1"/>
                  <a:t>Often</a:t>
                </a:r>
                <a:r>
                  <a:rPr lang="en-US" sz="1800" b="1" baseline="0"/>
                  <a:t> or Very Often</a:t>
                </a:r>
                <a:endParaRPr lang="en-US" sz="1800" b="1"/>
              </a:p>
            </c:rich>
          </c:tx>
          <c:layout>
            <c:manualLayout>
              <c:xMode val="edge"/>
              <c:yMode val="edge"/>
              <c:x val="0.0541310541310541"/>
              <c:y val="0.106086213083954"/>
            </c:manualLayout>
          </c:layout>
          <c:spPr>
            <a:noFill/>
            <a:ln>
              <a:noFill/>
            </a:ln>
            <a:effectLst/>
          </c:spPr>
        </c:title>
        <c:numFmt formatCode="0" sourceLinked="0"/>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1468488"/>
        <c:crosses val="autoZero"/>
        <c:crossBetween val="between"/>
        <c:majorUnit val="10.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34"/>
  <c:chart>
    <c:autoTitleDeleted val="1"/>
    <c:plotArea>
      <c:layout>
        <c:manualLayout>
          <c:layoutTarget val="inner"/>
          <c:xMode val="edge"/>
          <c:yMode val="edge"/>
          <c:x val="0.0848124740986324"/>
          <c:y val="0.0446737073296105"/>
          <c:w val="0.899105654556339"/>
          <c:h val="0.674692399355125"/>
        </c:manualLayout>
      </c:layout>
      <c:barChart>
        <c:barDir val="col"/>
        <c:grouping val="clustered"/>
        <c:ser>
          <c:idx val="0"/>
          <c:order val="0"/>
          <c:tx>
            <c:strRef>
              <c:f>Sheet1!$B$1</c:f>
              <c:strCache>
                <c:ptCount val="1"/>
                <c:pt idx="0">
                  <c:v>OR</c:v>
                </c:pt>
              </c:strCache>
            </c:strRef>
          </c:tx>
          <c:dLbls>
            <c:spPr>
              <a:noFill/>
              <a:ln>
                <a:noFill/>
              </a:ln>
              <a:effectLst/>
            </c:spPr>
            <c:showVal val="1"/>
            <c:extLst>
              <c:ext xmlns:c15="http://schemas.microsoft.com/office/drawing/2012/chart" uri="{CE6537A1-D6FC-4f65-9D91-7224C49458BB}">
                <c15:showLeaderLines val="0"/>
              </c:ext>
            </c:extLst>
          </c:dLbls>
          <c:cat>
            <c:strRef>
              <c:f>Sheet1!$A$2:$A$6</c:f>
              <c:strCache>
                <c:ptCount val="4"/>
                <c:pt idx="0">
                  <c:v>Yes, all courses</c:v>
                </c:pt>
                <c:pt idx="1">
                  <c:v>Mostly</c:v>
                </c:pt>
                <c:pt idx="2">
                  <c:v>Partly</c:v>
                </c:pt>
                <c:pt idx="3">
                  <c:v>No, not any</c:v>
                </c:pt>
              </c:strCache>
            </c:strRef>
          </c:cat>
          <c:val>
            <c:numRef>
              <c:f>Sheet1!$B$2:$B$6</c:f>
              <c:numCache>
                <c:formatCode>0%</c:formatCode>
                <c:ptCount val="5"/>
                <c:pt idx="0">
                  <c:v>0.882</c:v>
                </c:pt>
                <c:pt idx="1">
                  <c:v>0.078</c:v>
                </c:pt>
                <c:pt idx="2">
                  <c:v>0.02</c:v>
                </c:pt>
                <c:pt idx="3">
                  <c:v>0.02</c:v>
                </c:pt>
              </c:numCache>
            </c:numRef>
          </c:val>
        </c:ser>
        <c:ser>
          <c:idx val="1"/>
          <c:order val="1"/>
          <c:tx>
            <c:strRef>
              <c:f>Sheet1!$C$1</c:f>
              <c:strCache>
                <c:ptCount val="1"/>
                <c:pt idx="0">
                  <c:v>2012-2014 PP Respondents</c:v>
                </c:pt>
              </c:strCache>
            </c:strRef>
          </c:tx>
          <c:spPr>
            <a:ln>
              <a:solidFill>
                <a:schemeClr val="accent1"/>
              </a:solidFill>
            </a:ln>
          </c:spPr>
          <c:dLbls>
            <c:spPr>
              <a:noFill/>
              <a:ln>
                <a:noFill/>
              </a:ln>
              <a:effectLst/>
            </c:spPr>
            <c:showVal val="1"/>
            <c:extLst>
              <c:ext xmlns:c15="http://schemas.microsoft.com/office/drawing/2012/chart" uri="{CE6537A1-D6FC-4f65-9D91-7224C49458BB}">
                <c15:showLeaderLines val="0"/>
              </c:ext>
            </c:extLst>
          </c:dLbls>
          <c:cat>
            <c:strRef>
              <c:f>Sheet1!$A$2:$A$6</c:f>
              <c:strCache>
                <c:ptCount val="4"/>
                <c:pt idx="0">
                  <c:v>Yes, all courses</c:v>
                </c:pt>
                <c:pt idx="1">
                  <c:v>Mostly</c:v>
                </c:pt>
                <c:pt idx="2">
                  <c:v>Partly</c:v>
                </c:pt>
                <c:pt idx="3">
                  <c:v>No, not any</c:v>
                </c:pt>
              </c:strCache>
            </c:strRef>
          </c:cat>
          <c:val>
            <c:numRef>
              <c:f>Sheet1!$C$2:$C$6</c:f>
              <c:numCache>
                <c:formatCode>0%</c:formatCode>
                <c:ptCount val="5"/>
                <c:pt idx="0">
                  <c:v>0.892</c:v>
                </c:pt>
                <c:pt idx="1">
                  <c:v>0.064</c:v>
                </c:pt>
                <c:pt idx="2">
                  <c:v>0.024</c:v>
                </c:pt>
                <c:pt idx="3">
                  <c:v>0.02</c:v>
                </c:pt>
              </c:numCache>
            </c:numRef>
          </c:val>
        </c:ser>
        <c:gapWidth val="75"/>
        <c:overlap val="-25"/>
        <c:axId val="442391512"/>
        <c:axId val="442389752"/>
      </c:barChart>
      <c:catAx>
        <c:axId val="442391512"/>
        <c:scaling>
          <c:orientation val="minMax"/>
        </c:scaling>
        <c:axPos val="b"/>
        <c:numFmt formatCode="General" sourceLinked="0"/>
        <c:majorTickMark val="none"/>
        <c:tickLblPos val="low"/>
        <c:txPr>
          <a:bodyPr/>
          <a:lstStyle/>
          <a:p>
            <a:pPr>
              <a:defRPr sz="1400" b="0"/>
            </a:pPr>
            <a:endParaRPr lang="en-US"/>
          </a:p>
        </c:txPr>
        <c:crossAx val="442389752"/>
        <c:crosses val="autoZero"/>
        <c:lblAlgn val="ctr"/>
        <c:lblOffset val="100"/>
        <c:tickLblSkip val="1"/>
      </c:catAx>
      <c:valAx>
        <c:axId val="442389752"/>
        <c:scaling>
          <c:orientation val="minMax"/>
        </c:scaling>
        <c:delete val="1"/>
        <c:axPos val="l"/>
        <c:numFmt formatCode="0%" sourceLinked="1"/>
        <c:majorTickMark val="none"/>
        <c:tickLblPos val="nextTo"/>
        <c:crossAx val="442391512"/>
        <c:crosses val="autoZero"/>
        <c:crossBetween val="between"/>
      </c:valAx>
      <c:spPr>
        <a:noFill/>
      </c:spPr>
    </c:plotArea>
    <c:legend>
      <c:legendPos val="b"/>
      <c:layout>
        <c:manualLayout>
          <c:xMode val="edge"/>
          <c:yMode val="edge"/>
          <c:x val="0.0609377446240273"/>
          <c:y val="0.947366956285637"/>
          <c:w val="0.937600267071879"/>
          <c:h val="0.0516098741967599"/>
        </c:manualLayout>
      </c:layout>
      <c:spPr>
        <a:noFill/>
        <a:ln>
          <a:noFill/>
        </a:ln>
      </c:spPr>
      <c:txPr>
        <a:bodyPr/>
        <a:lstStyle/>
        <a:p>
          <a:pPr>
            <a:defRPr sz="1400" b="0"/>
          </a:pPr>
          <a:endParaRPr lang="en-US"/>
        </a:p>
      </c:txPr>
    </c:legend>
    <c:plotVisOnly val="1"/>
    <c:dispBlanksAs val="gap"/>
  </c:chart>
  <c:spPr>
    <a:ln>
      <a:noFill/>
    </a:ln>
  </c:spPr>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34"/>
  <c:chart>
    <c:autoTitleDeleted val="1"/>
    <c:plotArea>
      <c:layout>
        <c:manualLayout>
          <c:layoutTarget val="inner"/>
          <c:xMode val="edge"/>
          <c:yMode val="edge"/>
          <c:x val="0.0848124740986324"/>
          <c:y val="0.0446737073296105"/>
          <c:w val="0.899105654556339"/>
          <c:h val="0.674692399355125"/>
        </c:manualLayout>
      </c:layout>
      <c:barChart>
        <c:barDir val="col"/>
        <c:grouping val="clustered"/>
        <c:ser>
          <c:idx val="0"/>
          <c:order val="0"/>
          <c:tx>
            <c:strRef>
              <c:f>Sheet1!$B$1</c:f>
              <c:strCache>
                <c:ptCount val="1"/>
                <c:pt idx="0">
                  <c:v>OR</c:v>
                </c:pt>
              </c:strCache>
            </c:strRef>
          </c:tx>
          <c:dLbls>
            <c:spPr>
              <a:noFill/>
              <a:ln>
                <a:noFill/>
              </a:ln>
              <a:effectLst/>
            </c:spPr>
            <c:showVal val="1"/>
            <c:extLst>
              <c:ext xmlns:c15="http://schemas.microsoft.com/office/drawing/2012/chart" uri="{CE6537A1-D6FC-4f65-9D91-7224C49458BB}">
                <c15:showLeaderLines val="0"/>
              </c:ext>
            </c:extLst>
          </c:dLbls>
          <c:cat>
            <c:strRef>
              <c:f>Sheet1!$A$2:$A$6</c:f>
              <c:strCache>
                <c:ptCount val="5"/>
                <c:pt idx="0">
                  <c:v>Online, prior to beginning of classes</c:v>
                </c:pt>
                <c:pt idx="1">
                  <c:v>On-campus, prior to beginning of classes</c:v>
                </c:pt>
                <c:pt idx="2">
                  <c:v>Course during first term</c:v>
                </c:pt>
                <c:pt idx="3">
                  <c:v>Not aware of orientation</c:v>
                </c:pt>
                <c:pt idx="4">
                  <c:v>Unable to attend </c:v>
                </c:pt>
              </c:strCache>
            </c:strRef>
          </c:cat>
          <c:val>
            <c:numRef>
              <c:f>Sheet1!$B$2:$B$6</c:f>
              <c:numCache>
                <c:formatCode>0%</c:formatCode>
                <c:ptCount val="5"/>
                <c:pt idx="0">
                  <c:v>0.108</c:v>
                </c:pt>
                <c:pt idx="1">
                  <c:v>0.448</c:v>
                </c:pt>
                <c:pt idx="2">
                  <c:v>0.091</c:v>
                </c:pt>
                <c:pt idx="3">
                  <c:v>0.2</c:v>
                </c:pt>
                <c:pt idx="4">
                  <c:v>0.154</c:v>
                </c:pt>
              </c:numCache>
            </c:numRef>
          </c:val>
        </c:ser>
        <c:ser>
          <c:idx val="1"/>
          <c:order val="1"/>
          <c:tx>
            <c:strRef>
              <c:f>Sheet1!$C$1</c:f>
              <c:strCache>
                <c:ptCount val="1"/>
                <c:pt idx="0">
                  <c:v>2012-2014 PP Respondents</c:v>
                </c:pt>
              </c:strCache>
            </c:strRef>
          </c:tx>
          <c:spPr>
            <a:ln>
              <a:solidFill>
                <a:schemeClr val="accent1"/>
              </a:solidFill>
            </a:ln>
          </c:spPr>
          <c:dLbls>
            <c:spPr>
              <a:noFill/>
              <a:ln>
                <a:noFill/>
              </a:ln>
              <a:effectLst/>
            </c:spPr>
            <c:showVal val="1"/>
            <c:extLst>
              <c:ext xmlns:c15="http://schemas.microsoft.com/office/drawing/2012/chart" uri="{CE6537A1-D6FC-4f65-9D91-7224C49458BB}">
                <c15:showLeaderLines val="0"/>
              </c:ext>
            </c:extLst>
          </c:dLbls>
          <c:cat>
            <c:strRef>
              <c:f>Sheet1!$A$2:$A$6</c:f>
              <c:strCache>
                <c:ptCount val="5"/>
                <c:pt idx="0">
                  <c:v>Online, prior to beginning of classes</c:v>
                </c:pt>
                <c:pt idx="1">
                  <c:v>On-campus, prior to beginning of classes</c:v>
                </c:pt>
                <c:pt idx="2">
                  <c:v>Course during first term</c:v>
                </c:pt>
                <c:pt idx="3">
                  <c:v>Not aware of orientation</c:v>
                </c:pt>
                <c:pt idx="4">
                  <c:v>Unable to attend </c:v>
                </c:pt>
              </c:strCache>
            </c:strRef>
          </c:cat>
          <c:val>
            <c:numRef>
              <c:f>Sheet1!$C$2:$C$6</c:f>
              <c:numCache>
                <c:formatCode>0%</c:formatCode>
                <c:ptCount val="5"/>
                <c:pt idx="0">
                  <c:v>0.122</c:v>
                </c:pt>
                <c:pt idx="1">
                  <c:v>0.4245</c:v>
                </c:pt>
                <c:pt idx="2">
                  <c:v>0.083</c:v>
                </c:pt>
                <c:pt idx="3">
                  <c:v>0.191</c:v>
                </c:pt>
                <c:pt idx="4">
                  <c:v>0.178</c:v>
                </c:pt>
              </c:numCache>
            </c:numRef>
          </c:val>
        </c:ser>
        <c:gapWidth val="75"/>
        <c:overlap val="-25"/>
        <c:axId val="442303064"/>
        <c:axId val="442298072"/>
      </c:barChart>
      <c:catAx>
        <c:axId val="442303064"/>
        <c:scaling>
          <c:orientation val="minMax"/>
        </c:scaling>
        <c:axPos val="b"/>
        <c:numFmt formatCode="General" sourceLinked="0"/>
        <c:majorTickMark val="none"/>
        <c:tickLblPos val="low"/>
        <c:txPr>
          <a:bodyPr/>
          <a:lstStyle/>
          <a:p>
            <a:pPr>
              <a:defRPr sz="1400" b="0"/>
            </a:pPr>
            <a:endParaRPr lang="en-US"/>
          </a:p>
        </c:txPr>
        <c:crossAx val="442298072"/>
        <c:crosses val="autoZero"/>
        <c:lblAlgn val="ctr"/>
        <c:lblOffset val="100"/>
        <c:tickLblSkip val="1"/>
      </c:catAx>
      <c:valAx>
        <c:axId val="442298072"/>
        <c:scaling>
          <c:orientation val="minMax"/>
        </c:scaling>
        <c:delete val="1"/>
        <c:axPos val="l"/>
        <c:numFmt formatCode="0%" sourceLinked="1"/>
        <c:majorTickMark val="none"/>
        <c:tickLblPos val="nextTo"/>
        <c:crossAx val="442303064"/>
        <c:crosses val="autoZero"/>
        <c:crossBetween val="between"/>
      </c:valAx>
      <c:spPr>
        <a:noFill/>
      </c:spPr>
    </c:plotArea>
    <c:legend>
      <c:legendPos val="b"/>
      <c:layout>
        <c:manualLayout>
          <c:xMode val="edge"/>
          <c:yMode val="edge"/>
          <c:x val="0.0609377446240273"/>
          <c:y val="0.947366956285637"/>
          <c:w val="0.937600267071879"/>
          <c:h val="0.0516098741967599"/>
        </c:manualLayout>
      </c:layout>
      <c:spPr>
        <a:noFill/>
        <a:ln>
          <a:noFill/>
        </a:ln>
      </c:spPr>
      <c:txPr>
        <a:bodyPr/>
        <a:lstStyle/>
        <a:p>
          <a:pPr>
            <a:defRPr sz="1400" b="0"/>
          </a:pPr>
          <a:endParaRPr lang="en-US"/>
        </a:p>
      </c:txPr>
    </c:legend>
    <c:plotVisOnly val="1"/>
    <c:dispBlanksAs val="gap"/>
  </c:chart>
  <c:spPr>
    <a:ln>
      <a:noFill/>
    </a:ln>
  </c:spPr>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34"/>
  <c:chart>
    <c:autoTitleDeleted val="1"/>
    <c:plotArea>
      <c:layout/>
      <c:barChart>
        <c:barDir val="col"/>
        <c:grouping val="clustered"/>
        <c:ser>
          <c:idx val="0"/>
          <c:order val="0"/>
          <c:tx>
            <c:strRef>
              <c:f>Sheet1!$B$1</c:f>
              <c:strCache>
                <c:ptCount val="1"/>
                <c:pt idx="0">
                  <c:v>OR</c:v>
                </c:pt>
              </c:strCache>
            </c:strRef>
          </c:tx>
          <c:dLbls>
            <c:spPr>
              <a:noFill/>
              <a:ln>
                <a:noFill/>
              </a:ln>
              <a:effectLst/>
            </c:spPr>
            <c:dLblPos val="outEnd"/>
            <c:showVal val="1"/>
            <c:extLst>
              <c:ext xmlns:c15="http://schemas.microsoft.com/office/drawing/2012/chart" uri="{CE6537A1-D6FC-4f65-9D91-7224C49458BB}">
                <c15:showLeaderLines val="0"/>
              </c:ext>
            </c:extLst>
          </c:dLbls>
          <c:cat>
            <c:strRef>
              <c:f>Sheet1!$A$2:$A$5</c:f>
              <c:strCache>
                <c:ptCount val="4"/>
                <c:pt idx="0">
                  <c:v>Yes, first term</c:v>
                </c:pt>
                <c:pt idx="1">
                  <c:v>Yes, first term AND at least one other term</c:v>
                </c:pt>
                <c:pt idx="2">
                  <c:v>Yes, but NOT during first term</c:v>
                </c:pt>
                <c:pt idx="3">
                  <c:v>No</c:v>
                </c:pt>
              </c:strCache>
            </c:strRef>
          </c:cat>
          <c:val>
            <c:numRef>
              <c:f>Sheet1!$B$2:$B$5</c:f>
              <c:numCache>
                <c:formatCode>0%</c:formatCode>
                <c:ptCount val="4"/>
                <c:pt idx="0">
                  <c:v>0.229</c:v>
                </c:pt>
                <c:pt idx="1">
                  <c:v>0.021</c:v>
                </c:pt>
                <c:pt idx="2">
                  <c:v>0.0348</c:v>
                </c:pt>
                <c:pt idx="3">
                  <c:v>0.7148</c:v>
                </c:pt>
              </c:numCache>
            </c:numRef>
          </c:val>
        </c:ser>
        <c:ser>
          <c:idx val="1"/>
          <c:order val="1"/>
          <c:tx>
            <c:strRef>
              <c:f>Sheet1!$C$1</c:f>
              <c:strCache>
                <c:ptCount val="1"/>
                <c:pt idx="0">
                  <c:v>2012-2014 PP Respondents</c:v>
                </c:pt>
              </c:strCache>
            </c:strRef>
          </c:tx>
          <c:dLbls>
            <c:spPr>
              <a:noFill/>
              <a:ln>
                <a:noFill/>
              </a:ln>
              <a:effectLst/>
            </c:spPr>
            <c:dLblPos val="outEnd"/>
            <c:showVal val="1"/>
            <c:extLst>
              <c:ext xmlns:c15="http://schemas.microsoft.com/office/drawing/2012/chart" uri="{CE6537A1-D6FC-4f65-9D91-7224C49458BB}">
                <c15:showLeaderLines val="0"/>
              </c:ext>
            </c:extLst>
          </c:dLbls>
          <c:cat>
            <c:strRef>
              <c:f>Sheet1!$A$2:$A$5</c:f>
              <c:strCache>
                <c:ptCount val="4"/>
                <c:pt idx="0">
                  <c:v>Yes, first term</c:v>
                </c:pt>
                <c:pt idx="1">
                  <c:v>Yes, first term AND at least one other term</c:v>
                </c:pt>
                <c:pt idx="2">
                  <c:v>Yes, but NOT during first term</c:v>
                </c:pt>
                <c:pt idx="3">
                  <c:v>No</c:v>
                </c:pt>
              </c:strCache>
            </c:strRef>
          </c:cat>
          <c:val>
            <c:numRef>
              <c:f>Sheet1!$C$2:$C$5</c:f>
              <c:numCache>
                <c:formatCode>0%</c:formatCode>
                <c:ptCount val="4"/>
                <c:pt idx="0">
                  <c:v>0.234</c:v>
                </c:pt>
                <c:pt idx="1">
                  <c:v>0.029</c:v>
                </c:pt>
                <c:pt idx="2">
                  <c:v>0.043</c:v>
                </c:pt>
                <c:pt idx="3">
                  <c:v>0.693</c:v>
                </c:pt>
              </c:numCache>
            </c:numRef>
          </c:val>
        </c:ser>
        <c:dLbls>
          <c:showVal val="1"/>
        </c:dLbls>
        <c:gapWidth val="75"/>
        <c:overlap val="-25"/>
        <c:axId val="442181512"/>
        <c:axId val="442184792"/>
      </c:barChart>
      <c:catAx>
        <c:axId val="442181512"/>
        <c:scaling>
          <c:orientation val="minMax"/>
        </c:scaling>
        <c:axPos val="b"/>
        <c:numFmt formatCode="General" sourceLinked="0"/>
        <c:majorTickMark val="none"/>
        <c:tickLblPos val="nextTo"/>
        <c:txPr>
          <a:bodyPr/>
          <a:lstStyle/>
          <a:p>
            <a:pPr>
              <a:defRPr sz="1400"/>
            </a:pPr>
            <a:endParaRPr lang="en-US"/>
          </a:p>
        </c:txPr>
        <c:crossAx val="442184792"/>
        <c:crosses val="autoZero"/>
        <c:auto val="1"/>
        <c:lblAlgn val="ctr"/>
        <c:lblOffset val="100"/>
      </c:catAx>
      <c:valAx>
        <c:axId val="442184792"/>
        <c:scaling>
          <c:orientation val="minMax"/>
        </c:scaling>
        <c:delete val="1"/>
        <c:axPos val="l"/>
        <c:numFmt formatCode="0%" sourceLinked="1"/>
        <c:majorTickMark val="none"/>
        <c:tickLblPos val="nextTo"/>
        <c:crossAx val="442181512"/>
        <c:crosses val="autoZero"/>
        <c:crossBetween val="between"/>
      </c:valAx>
      <c:spPr>
        <a:noFill/>
      </c:spPr>
    </c:plotArea>
    <c:legend>
      <c:legendPos val="b"/>
      <c:layout/>
      <c:spPr>
        <a:solidFill>
          <a:schemeClr val="bg1"/>
        </a:solidFill>
        <a:ln>
          <a:noFill/>
        </a:ln>
      </c:spPr>
      <c:txPr>
        <a:bodyPr/>
        <a:lstStyle/>
        <a:p>
          <a:pPr>
            <a:defRPr sz="1400"/>
          </a:pPr>
          <a:endParaRPr lang="en-US"/>
        </a:p>
      </c:txPr>
    </c:legend>
    <c:plotVisOnly val="1"/>
    <c:dispBlanksAs val="gap"/>
  </c:chart>
  <c:spPr>
    <a:ln>
      <a:noFill/>
    </a:ln>
  </c:spPr>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34"/>
  <c:chart>
    <c:plotArea>
      <c:layout>
        <c:manualLayout>
          <c:layoutTarget val="inner"/>
          <c:xMode val="edge"/>
          <c:yMode val="edge"/>
          <c:x val="0.0701998434406225"/>
          <c:y val="0.0547951895357343"/>
          <c:w val="0.906161071971266"/>
          <c:h val="0.686806936018244"/>
        </c:manualLayout>
      </c:layout>
      <c:barChart>
        <c:barDir val="col"/>
        <c:grouping val="clustered"/>
        <c:ser>
          <c:idx val="0"/>
          <c:order val="0"/>
          <c:tx>
            <c:strRef>
              <c:f>Sheet1!$B$1</c:f>
              <c:strCache>
                <c:ptCount val="1"/>
                <c:pt idx="0">
                  <c:v>OR</c:v>
                </c:pt>
              </c:strCache>
            </c:strRef>
          </c:tx>
          <c:dLbls>
            <c:dLbl>
              <c:idx val="3"/>
              <c:layout>
                <c:manualLayout>
                  <c:x val="-0.0357815442561205"/>
                  <c:y val="6.74923703232533E-18"/>
                </c:manualLayout>
              </c:layout>
              <c:dLblPos val="outEnd"/>
              <c:showVal val="1"/>
              <c:extLst>
                <c:ext xmlns:c15="http://schemas.microsoft.com/office/drawing/2012/chart" uri="{CE6537A1-D6FC-4f65-9D91-7224C49458BB}"/>
              </c:extLst>
            </c:dLbl>
            <c:spPr>
              <a:noFill/>
              <a:ln>
                <a:noFill/>
              </a:ln>
              <a:effectLst/>
            </c:spPr>
            <c:dLblPos val="outEnd"/>
            <c:showVal val="1"/>
            <c:extLst>
              <c:ext xmlns:c15="http://schemas.microsoft.com/office/drawing/2012/chart" uri="{CE6537A1-D6FC-4f65-9D91-7224C49458BB}">
                <c15:showLeaderLines val="0"/>
              </c:ext>
            </c:extLst>
          </c:dLbls>
          <c:cat>
            <c:strRef>
              <c:f>Sheet1!$A$2:$A$5</c:f>
              <c:strCache>
                <c:ptCount val="4"/>
                <c:pt idx="0">
                  <c:v>Yes, first term</c:v>
                </c:pt>
                <c:pt idx="1">
                  <c:v>Yes, first term AND at least one other term</c:v>
                </c:pt>
                <c:pt idx="2">
                  <c:v>Yes, but not first term</c:v>
                </c:pt>
                <c:pt idx="3">
                  <c:v>No</c:v>
                </c:pt>
              </c:strCache>
            </c:strRef>
          </c:cat>
          <c:val>
            <c:numRef>
              <c:f>Sheet1!$B$2:$B$5</c:f>
              <c:numCache>
                <c:formatCode>0%</c:formatCode>
                <c:ptCount val="4"/>
                <c:pt idx="0">
                  <c:v>0.062</c:v>
                </c:pt>
                <c:pt idx="1">
                  <c:v>0.024</c:v>
                </c:pt>
                <c:pt idx="2">
                  <c:v>0.0248</c:v>
                </c:pt>
                <c:pt idx="3">
                  <c:v>0.8885</c:v>
                </c:pt>
              </c:numCache>
            </c:numRef>
          </c:val>
        </c:ser>
        <c:ser>
          <c:idx val="1"/>
          <c:order val="1"/>
          <c:tx>
            <c:strRef>
              <c:f>Sheet1!$C$1</c:f>
              <c:strCache>
                <c:ptCount val="1"/>
                <c:pt idx="0">
                  <c:v>2012-2014 PP Respondents</c:v>
                </c:pt>
              </c:strCache>
            </c:strRef>
          </c:tx>
          <c:dLbls>
            <c:spPr>
              <a:noFill/>
              <a:ln>
                <a:noFill/>
              </a:ln>
              <a:effectLst/>
            </c:spPr>
            <c:dLblPos val="outEnd"/>
            <c:showVal val="1"/>
            <c:extLst>
              <c:ext xmlns:c15="http://schemas.microsoft.com/office/drawing/2012/chart" uri="{CE6537A1-D6FC-4f65-9D91-7224C49458BB}">
                <c15:showLeaderLines val="0"/>
              </c:ext>
            </c:extLst>
          </c:dLbls>
          <c:cat>
            <c:strRef>
              <c:f>Sheet1!$A$2:$A$5</c:f>
              <c:strCache>
                <c:ptCount val="4"/>
                <c:pt idx="0">
                  <c:v>Yes, first term</c:v>
                </c:pt>
                <c:pt idx="1">
                  <c:v>Yes, first term AND at least one other term</c:v>
                </c:pt>
                <c:pt idx="2">
                  <c:v>Yes, but not first term</c:v>
                </c:pt>
                <c:pt idx="3">
                  <c:v>No</c:v>
                </c:pt>
              </c:strCache>
            </c:strRef>
          </c:cat>
          <c:val>
            <c:numRef>
              <c:f>Sheet1!$C$2:$C$5</c:f>
              <c:numCache>
                <c:formatCode>0%</c:formatCode>
                <c:ptCount val="4"/>
                <c:pt idx="0">
                  <c:v>0.077</c:v>
                </c:pt>
                <c:pt idx="1">
                  <c:v>0.036</c:v>
                </c:pt>
                <c:pt idx="2">
                  <c:v>0.031</c:v>
                </c:pt>
                <c:pt idx="3">
                  <c:v>0.856</c:v>
                </c:pt>
              </c:numCache>
            </c:numRef>
          </c:val>
        </c:ser>
        <c:axId val="442099816"/>
        <c:axId val="442095672"/>
      </c:barChart>
      <c:catAx>
        <c:axId val="442099816"/>
        <c:scaling>
          <c:orientation val="minMax"/>
        </c:scaling>
        <c:axPos val="b"/>
        <c:numFmt formatCode="General" sourceLinked="0"/>
        <c:tickLblPos val="nextTo"/>
        <c:txPr>
          <a:bodyPr/>
          <a:lstStyle/>
          <a:p>
            <a:pPr>
              <a:defRPr sz="1400" b="0"/>
            </a:pPr>
            <a:endParaRPr lang="en-US"/>
          </a:p>
        </c:txPr>
        <c:crossAx val="442095672"/>
        <c:crosses val="autoZero"/>
        <c:auto val="1"/>
        <c:lblAlgn val="ctr"/>
        <c:lblOffset val="100"/>
      </c:catAx>
      <c:valAx>
        <c:axId val="442095672"/>
        <c:scaling>
          <c:orientation val="minMax"/>
        </c:scaling>
        <c:delete val="1"/>
        <c:axPos val="l"/>
        <c:numFmt formatCode="0%" sourceLinked="1"/>
        <c:tickLblPos val="nextTo"/>
        <c:crossAx val="442099816"/>
        <c:crosses val="autoZero"/>
        <c:crossBetween val="between"/>
      </c:valAx>
      <c:spPr>
        <a:noFill/>
      </c:spPr>
    </c:plotArea>
    <c:legend>
      <c:legendPos val="b"/>
      <c:layout/>
      <c:spPr>
        <a:solidFill>
          <a:schemeClr val="bg1"/>
        </a:solidFill>
        <a:ln>
          <a:noFill/>
        </a:ln>
      </c:spPr>
      <c:txPr>
        <a:bodyPr/>
        <a:lstStyle/>
        <a:p>
          <a:pPr>
            <a:defRPr sz="1600"/>
          </a:pPr>
          <a:endParaRPr lang="en-US"/>
        </a:p>
      </c:txPr>
    </c:legend>
    <c:plotVisOnly val="1"/>
    <c:dispBlanksAs val="gap"/>
  </c:chart>
  <c:spPr>
    <a:ln>
      <a:noFill/>
    </a:ln>
  </c:spPr>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34"/>
  <c:chart>
    <c:plotArea>
      <c:layout>
        <c:manualLayout>
          <c:layoutTarget val="inner"/>
          <c:xMode val="edge"/>
          <c:yMode val="edge"/>
          <c:x val="0.0728525110831734"/>
          <c:y val="0.0919677460275819"/>
          <c:w val="0.911741326451841"/>
          <c:h val="0.641455450149853"/>
        </c:manualLayout>
      </c:layout>
      <c:barChart>
        <c:barDir val="col"/>
        <c:grouping val="clustered"/>
        <c:ser>
          <c:idx val="0"/>
          <c:order val="0"/>
          <c:tx>
            <c:strRef>
              <c:f>Sheet1!$B$1</c:f>
              <c:strCache>
                <c:ptCount val="1"/>
                <c:pt idx="0">
                  <c:v>OR</c:v>
                </c:pt>
              </c:strCache>
            </c:strRef>
          </c:tx>
          <c:dLbls>
            <c:spPr>
              <a:noFill/>
              <a:ln>
                <a:noFill/>
              </a:ln>
              <a:effectLst/>
            </c:spPr>
            <c:txPr>
              <a:bodyPr/>
              <a:lstStyle/>
              <a:p>
                <a:pPr>
                  <a:defRPr sz="1600"/>
                </a:pPr>
                <a:endParaRPr lang="en-US"/>
              </a:p>
            </c:txPr>
            <c:dLblPos val="outEnd"/>
            <c:showVal val="1"/>
            <c:extLst>
              <c:ext xmlns:c15="http://schemas.microsoft.com/office/drawing/2012/chart" uri="{CE6537A1-D6FC-4f65-9D91-7224C49458BB}">
                <c15:showLeaderLines val="0"/>
              </c:ext>
            </c:extLst>
          </c:dLbls>
          <c:cat>
            <c:strRef>
              <c:f>Sheet1!$A$2:$A$5</c:f>
              <c:strCache>
                <c:ptCount val="4"/>
                <c:pt idx="0">
                  <c:v>Yes, first term</c:v>
                </c:pt>
                <c:pt idx="1">
                  <c:v>Yes, first term AND at least one other term</c:v>
                </c:pt>
                <c:pt idx="2">
                  <c:v>Yes, but not first term</c:v>
                </c:pt>
                <c:pt idx="3">
                  <c:v>No</c:v>
                </c:pt>
              </c:strCache>
            </c:strRef>
          </c:cat>
          <c:val>
            <c:numRef>
              <c:f>Sheet1!$B$2:$B$5</c:f>
              <c:numCache>
                <c:formatCode>0%</c:formatCode>
                <c:ptCount val="4"/>
                <c:pt idx="0">
                  <c:v>0.211</c:v>
                </c:pt>
                <c:pt idx="1">
                  <c:v>0.0247</c:v>
                </c:pt>
                <c:pt idx="2">
                  <c:v>0.0544</c:v>
                </c:pt>
                <c:pt idx="3">
                  <c:v>0.7103</c:v>
                </c:pt>
              </c:numCache>
            </c:numRef>
          </c:val>
        </c:ser>
        <c:ser>
          <c:idx val="1"/>
          <c:order val="1"/>
          <c:tx>
            <c:strRef>
              <c:f>Sheet1!$C$1</c:f>
              <c:strCache>
                <c:ptCount val="1"/>
                <c:pt idx="0">
                  <c:v>2012-2014 PP Respondents</c:v>
                </c:pt>
              </c:strCache>
            </c:strRef>
          </c:tx>
          <c:dLbls>
            <c:spPr>
              <a:noFill/>
              <a:ln>
                <a:noFill/>
              </a:ln>
              <a:effectLst/>
            </c:spPr>
            <c:txPr>
              <a:bodyPr/>
              <a:lstStyle/>
              <a:p>
                <a:pPr>
                  <a:defRPr sz="1600"/>
                </a:pPr>
                <a:endParaRPr lang="en-US"/>
              </a:p>
            </c:txPr>
            <c:dLblPos val="outEnd"/>
            <c:showVal val="1"/>
            <c:extLst>
              <c:ext xmlns:c15="http://schemas.microsoft.com/office/drawing/2012/chart" uri="{CE6537A1-D6FC-4f65-9D91-7224C49458BB}">
                <c15:showLeaderLines val="0"/>
              </c:ext>
            </c:extLst>
          </c:dLbls>
          <c:cat>
            <c:strRef>
              <c:f>Sheet1!$A$2:$A$5</c:f>
              <c:strCache>
                <c:ptCount val="4"/>
                <c:pt idx="0">
                  <c:v>Yes, first term</c:v>
                </c:pt>
                <c:pt idx="1">
                  <c:v>Yes, first term AND at least one other term</c:v>
                </c:pt>
                <c:pt idx="2">
                  <c:v>Yes, but not first term</c:v>
                </c:pt>
                <c:pt idx="3">
                  <c:v>No</c:v>
                </c:pt>
              </c:strCache>
            </c:strRef>
          </c:cat>
          <c:val>
            <c:numRef>
              <c:f>Sheet1!$C$2:$C$5</c:f>
              <c:numCache>
                <c:formatCode>0%</c:formatCode>
                <c:ptCount val="4"/>
                <c:pt idx="0">
                  <c:v>0.179</c:v>
                </c:pt>
                <c:pt idx="1">
                  <c:v>0.032</c:v>
                </c:pt>
                <c:pt idx="2">
                  <c:v>0.054</c:v>
                </c:pt>
                <c:pt idx="3">
                  <c:v>0.736</c:v>
                </c:pt>
              </c:numCache>
            </c:numRef>
          </c:val>
        </c:ser>
        <c:axId val="442000248"/>
        <c:axId val="441990392"/>
      </c:barChart>
      <c:catAx>
        <c:axId val="442000248"/>
        <c:scaling>
          <c:orientation val="minMax"/>
        </c:scaling>
        <c:axPos val="b"/>
        <c:numFmt formatCode="General" sourceLinked="0"/>
        <c:tickLblPos val="nextTo"/>
        <c:txPr>
          <a:bodyPr/>
          <a:lstStyle/>
          <a:p>
            <a:pPr>
              <a:defRPr sz="1400"/>
            </a:pPr>
            <a:endParaRPr lang="en-US"/>
          </a:p>
        </c:txPr>
        <c:crossAx val="441990392"/>
        <c:crosses val="autoZero"/>
        <c:auto val="1"/>
        <c:lblAlgn val="ctr"/>
        <c:lblOffset val="100"/>
      </c:catAx>
      <c:valAx>
        <c:axId val="441990392"/>
        <c:scaling>
          <c:orientation val="minMax"/>
        </c:scaling>
        <c:delete val="1"/>
        <c:axPos val="l"/>
        <c:numFmt formatCode="0%" sourceLinked="1"/>
        <c:tickLblPos val="nextTo"/>
        <c:crossAx val="442000248"/>
        <c:crosses val="autoZero"/>
        <c:crossBetween val="between"/>
      </c:valAx>
      <c:spPr>
        <a:noFill/>
        <a:ln>
          <a:noFill/>
        </a:ln>
      </c:spPr>
    </c:plotArea>
    <c:legend>
      <c:legendPos val="b"/>
      <c:layout/>
      <c:txPr>
        <a:bodyPr/>
        <a:lstStyle/>
        <a:p>
          <a:pPr>
            <a:defRPr sz="1600"/>
          </a:pPr>
          <a:endParaRPr lang="en-US"/>
        </a:p>
      </c:txPr>
    </c:legend>
    <c:plotVisOnly val="1"/>
    <c:dispBlanksAs val="gap"/>
  </c:chart>
  <c:spPr>
    <a:ln>
      <a:noFill/>
    </a:ln>
  </c:spPr>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4" tIns="46747" rIns="93494" bIns="46747" rtlCol="0"/>
          <a:lstStyle>
            <a:lvl1pPr algn="l">
              <a:defRPr sz="1200"/>
            </a:lvl1pPr>
          </a:lstStyle>
          <a:p>
            <a:endParaRPr lang="en-US" dirty="0"/>
          </a:p>
        </p:txBody>
      </p:sp>
      <p:sp>
        <p:nvSpPr>
          <p:cNvPr id="3" name="Date Placeholder 2"/>
          <p:cNvSpPr>
            <a:spLocks noGrp="1"/>
          </p:cNvSpPr>
          <p:nvPr>
            <p:ph type="dt" sz="quarter" idx="1"/>
          </p:nvPr>
        </p:nvSpPr>
        <p:spPr>
          <a:xfrm>
            <a:off x="3995217" y="0"/>
            <a:ext cx="3056414" cy="465455"/>
          </a:xfrm>
          <a:prstGeom prst="rect">
            <a:avLst/>
          </a:prstGeom>
        </p:spPr>
        <p:txBody>
          <a:bodyPr vert="horz" lIns="93494" tIns="46747" rIns="93494" bIns="46747" rtlCol="0"/>
          <a:lstStyle>
            <a:lvl1pPr algn="r">
              <a:defRPr sz="1200"/>
            </a:lvl1pPr>
          </a:lstStyle>
          <a:p>
            <a:fld id="{93F15F6F-B86F-4884-A044-ADEE35647100}" type="datetimeFigureOut">
              <a:rPr lang="en-US" smtClean="0"/>
              <a:pPr/>
              <a:t>11/4/14</a:t>
            </a:fld>
            <a:endParaRPr lang="en-US" dirty="0"/>
          </a:p>
        </p:txBody>
      </p:sp>
      <p:sp>
        <p:nvSpPr>
          <p:cNvPr id="4" name="Footer Placeholder 3"/>
          <p:cNvSpPr>
            <a:spLocks noGrp="1"/>
          </p:cNvSpPr>
          <p:nvPr>
            <p:ph type="ftr" sz="quarter" idx="2"/>
          </p:nvPr>
        </p:nvSpPr>
        <p:spPr>
          <a:xfrm>
            <a:off x="0" y="8842030"/>
            <a:ext cx="3056414" cy="465455"/>
          </a:xfrm>
          <a:prstGeom prst="rect">
            <a:avLst/>
          </a:prstGeom>
        </p:spPr>
        <p:txBody>
          <a:bodyPr vert="horz" lIns="93494" tIns="46747" rIns="93494" bIns="4674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5217" y="8842030"/>
            <a:ext cx="3056414" cy="465455"/>
          </a:xfrm>
          <a:prstGeom prst="rect">
            <a:avLst/>
          </a:prstGeom>
        </p:spPr>
        <p:txBody>
          <a:bodyPr vert="horz" lIns="93494" tIns="46747" rIns="93494" bIns="46747" rtlCol="0" anchor="b"/>
          <a:lstStyle>
            <a:lvl1pPr algn="r">
              <a:defRPr sz="1200"/>
            </a:lvl1pPr>
          </a:lstStyle>
          <a:p>
            <a:fld id="{BDCA2F9F-17BD-4CE1-B7C1-764DE9E4F086}"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91045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773"/>
          </a:xfrm>
          <a:prstGeom prst="rect">
            <a:avLst/>
          </a:prstGeom>
        </p:spPr>
        <p:txBody>
          <a:bodyPr vert="horz" lIns="91751" tIns="45875" rIns="91751" bIns="45875" rtlCol="0"/>
          <a:lstStyle>
            <a:lvl1pPr algn="l">
              <a:defRPr sz="1200"/>
            </a:lvl1pPr>
          </a:lstStyle>
          <a:p>
            <a:endParaRPr lang="en-US" dirty="0"/>
          </a:p>
        </p:txBody>
      </p:sp>
      <p:sp>
        <p:nvSpPr>
          <p:cNvPr id="3" name="Date Placeholder 2"/>
          <p:cNvSpPr>
            <a:spLocks noGrp="1"/>
          </p:cNvSpPr>
          <p:nvPr>
            <p:ph type="dt" idx="1"/>
          </p:nvPr>
        </p:nvSpPr>
        <p:spPr>
          <a:xfrm>
            <a:off x="3995217" y="0"/>
            <a:ext cx="3056414" cy="465773"/>
          </a:xfrm>
          <a:prstGeom prst="rect">
            <a:avLst/>
          </a:prstGeom>
        </p:spPr>
        <p:txBody>
          <a:bodyPr vert="horz" lIns="91751" tIns="45875" rIns="91751" bIns="45875" rtlCol="0"/>
          <a:lstStyle>
            <a:lvl1pPr algn="r">
              <a:defRPr sz="1200"/>
            </a:lvl1pPr>
          </a:lstStyle>
          <a:p>
            <a:fld id="{C0154A94-B58D-443F-8E79-7DA92146A0EA}" type="datetimeFigureOut">
              <a:rPr lang="en-US" smtClean="0"/>
              <a:pPr/>
              <a:t>11/4/14</a:t>
            </a:fld>
            <a:endParaRPr lang="en-US" dirty="0"/>
          </a:p>
        </p:txBody>
      </p:sp>
      <p:sp>
        <p:nvSpPr>
          <p:cNvPr id="4" name="Slide Image Placeholder 3"/>
          <p:cNvSpPr>
            <a:spLocks noGrp="1" noRot="1" noChangeAspect="1"/>
          </p:cNvSpPr>
          <p:nvPr>
            <p:ph type="sldImg" idx="2"/>
          </p:nvPr>
        </p:nvSpPr>
        <p:spPr>
          <a:xfrm>
            <a:off x="1198563" y="698500"/>
            <a:ext cx="4656137" cy="3490913"/>
          </a:xfrm>
          <a:prstGeom prst="rect">
            <a:avLst/>
          </a:prstGeom>
          <a:noFill/>
          <a:ln w="12700">
            <a:solidFill>
              <a:prstClr val="black"/>
            </a:solidFill>
          </a:ln>
        </p:spPr>
        <p:txBody>
          <a:bodyPr vert="horz" lIns="91751" tIns="45875" rIns="91751" bIns="45875" rtlCol="0" anchor="ctr"/>
          <a:lstStyle/>
          <a:p>
            <a:endParaRPr lang="en-US" dirty="0"/>
          </a:p>
        </p:txBody>
      </p:sp>
      <p:sp>
        <p:nvSpPr>
          <p:cNvPr id="5" name="Notes Placeholder 4"/>
          <p:cNvSpPr>
            <a:spLocks noGrp="1"/>
          </p:cNvSpPr>
          <p:nvPr>
            <p:ph type="body" sz="quarter" idx="3"/>
          </p:nvPr>
        </p:nvSpPr>
        <p:spPr>
          <a:xfrm>
            <a:off x="705327" y="4422460"/>
            <a:ext cx="5642610" cy="4188778"/>
          </a:xfrm>
          <a:prstGeom prst="rect">
            <a:avLst/>
          </a:prstGeom>
        </p:spPr>
        <p:txBody>
          <a:bodyPr vert="horz" lIns="91751" tIns="45875" rIns="91751" bIns="4587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1738"/>
            <a:ext cx="3056414" cy="465773"/>
          </a:xfrm>
          <a:prstGeom prst="rect">
            <a:avLst/>
          </a:prstGeom>
        </p:spPr>
        <p:txBody>
          <a:bodyPr vert="horz" lIns="91751" tIns="45875" rIns="91751" bIns="4587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1738"/>
            <a:ext cx="3056414" cy="465773"/>
          </a:xfrm>
          <a:prstGeom prst="rect">
            <a:avLst/>
          </a:prstGeom>
        </p:spPr>
        <p:txBody>
          <a:bodyPr vert="horz" lIns="91751" tIns="45875" rIns="91751" bIns="45875" rtlCol="0" anchor="b"/>
          <a:lstStyle>
            <a:lvl1pPr algn="r">
              <a:defRPr sz="1200"/>
            </a:lvl1pPr>
          </a:lstStyle>
          <a:p>
            <a:fld id="{F5988CE5-4529-4104-B2B2-B88ACBA4534E}"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5018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741</a:t>
            </a:r>
            <a:endParaRPr lang="en-US" dirty="0"/>
          </a:p>
        </p:txBody>
      </p:sp>
      <p:sp>
        <p:nvSpPr>
          <p:cNvPr id="4" name="Slide Number Placeholder 3"/>
          <p:cNvSpPr>
            <a:spLocks noGrp="1"/>
          </p:cNvSpPr>
          <p:nvPr>
            <p:ph type="sldNum" sz="quarter" idx="10"/>
          </p:nvPr>
        </p:nvSpPr>
        <p:spPr/>
        <p:txBody>
          <a:bodyPr/>
          <a:lstStyle/>
          <a:p>
            <a:fld id="{F5988CE5-4529-4104-B2B2-B88ACBA4534E}" type="slidenum">
              <a:rPr lang="en-US" smtClean="0"/>
              <a:pPr/>
              <a:t>4</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75841114"/>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a:t>
            </a:r>
          </a:p>
          <a:p>
            <a:r>
              <a:rPr lang="en-US" dirty="0" smtClean="0"/>
              <a:t>Map:</a:t>
            </a:r>
          </a:p>
          <a:p>
            <a:r>
              <a:rPr lang="en-US" dirty="0" smtClean="0"/>
              <a:t>Item</a:t>
            </a:r>
            <a:r>
              <a:rPr lang="en-US" baseline="0" dirty="0" smtClean="0"/>
              <a:t> Key: </a:t>
            </a:r>
            <a:endParaRPr lang="en-US" dirty="0"/>
          </a:p>
        </p:txBody>
      </p:sp>
      <p:sp>
        <p:nvSpPr>
          <p:cNvPr id="4" name="Slide Number Placeholder 3"/>
          <p:cNvSpPr>
            <a:spLocks noGrp="1"/>
          </p:cNvSpPr>
          <p:nvPr>
            <p:ph type="sldNum" sz="quarter" idx="10"/>
          </p:nvPr>
        </p:nvSpPr>
        <p:spPr/>
        <p:txBody>
          <a:bodyPr/>
          <a:lstStyle/>
          <a:p>
            <a:fld id="{F5988CE5-4529-4104-B2B2-B88ACBA4534E}" type="slidenum">
              <a:rPr lang="en-US" smtClean="0"/>
              <a:pPr/>
              <a:t>20</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64703744"/>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a:t>
            </a:r>
          </a:p>
          <a:p>
            <a:r>
              <a:rPr lang="en-US" dirty="0" smtClean="0"/>
              <a:t>Map:</a:t>
            </a:r>
          </a:p>
          <a:p>
            <a:r>
              <a:rPr lang="en-US" dirty="0" smtClean="0"/>
              <a:t>Item</a:t>
            </a:r>
            <a:r>
              <a:rPr lang="en-US" baseline="0" dirty="0" smtClean="0"/>
              <a:t> Key: </a:t>
            </a:r>
            <a:endParaRPr lang="en-US" dirty="0"/>
          </a:p>
        </p:txBody>
      </p:sp>
      <p:sp>
        <p:nvSpPr>
          <p:cNvPr id="4" name="Slide Number Placeholder 3"/>
          <p:cNvSpPr>
            <a:spLocks noGrp="1"/>
          </p:cNvSpPr>
          <p:nvPr>
            <p:ph type="sldNum" sz="quarter" idx="10"/>
          </p:nvPr>
        </p:nvSpPr>
        <p:spPr/>
        <p:txBody>
          <a:bodyPr/>
          <a:lstStyle/>
          <a:p>
            <a:fld id="{F5988CE5-4529-4104-B2B2-B88ACBA4534E}" type="slidenum">
              <a:rPr lang="en-US" smtClean="0"/>
              <a:pPr/>
              <a:t>21</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64703744"/>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a:t>
            </a:r>
          </a:p>
          <a:p>
            <a:r>
              <a:rPr lang="en-US" dirty="0" smtClean="0"/>
              <a:t>Map:</a:t>
            </a:r>
          </a:p>
          <a:p>
            <a:r>
              <a:rPr lang="en-US" dirty="0" smtClean="0"/>
              <a:t>Item</a:t>
            </a:r>
            <a:r>
              <a:rPr lang="en-US" baseline="0" dirty="0" smtClean="0"/>
              <a:t> Key: </a:t>
            </a:r>
            <a:endParaRPr lang="en-US" dirty="0"/>
          </a:p>
        </p:txBody>
      </p:sp>
      <p:sp>
        <p:nvSpPr>
          <p:cNvPr id="4" name="Slide Number Placeholder 3"/>
          <p:cNvSpPr>
            <a:spLocks noGrp="1"/>
          </p:cNvSpPr>
          <p:nvPr>
            <p:ph type="sldNum" sz="quarter" idx="10"/>
          </p:nvPr>
        </p:nvSpPr>
        <p:spPr/>
        <p:txBody>
          <a:bodyPr/>
          <a:lstStyle/>
          <a:p>
            <a:fld id="{F5988CE5-4529-4104-B2B2-B88ACBA4534E}" type="slidenum">
              <a:rPr lang="en-US" smtClean="0"/>
              <a:pPr/>
              <a:t>22</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64703744"/>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a:t>
            </a:r>
          </a:p>
          <a:p>
            <a:r>
              <a:rPr lang="en-US" dirty="0" smtClean="0"/>
              <a:t>Map:</a:t>
            </a:r>
          </a:p>
          <a:p>
            <a:r>
              <a:rPr lang="en-US" dirty="0" smtClean="0"/>
              <a:t>Item</a:t>
            </a:r>
            <a:r>
              <a:rPr lang="en-US" baseline="0" dirty="0" smtClean="0"/>
              <a:t> Key: </a:t>
            </a:r>
            <a:endParaRPr lang="en-US" dirty="0"/>
          </a:p>
        </p:txBody>
      </p:sp>
      <p:sp>
        <p:nvSpPr>
          <p:cNvPr id="4" name="Slide Number Placeholder 3"/>
          <p:cNvSpPr>
            <a:spLocks noGrp="1"/>
          </p:cNvSpPr>
          <p:nvPr>
            <p:ph type="sldNum" sz="quarter" idx="10"/>
          </p:nvPr>
        </p:nvSpPr>
        <p:spPr/>
        <p:txBody>
          <a:bodyPr/>
          <a:lstStyle/>
          <a:p>
            <a:fld id="{F5988CE5-4529-4104-B2B2-B88ACBA4534E}" type="slidenum">
              <a:rPr lang="en-US" smtClean="0"/>
              <a:pPr/>
              <a:t>23</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64703744"/>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a:t>
            </a:r>
          </a:p>
          <a:p>
            <a:r>
              <a:rPr lang="en-US" dirty="0" smtClean="0"/>
              <a:t>Map:</a:t>
            </a:r>
          </a:p>
          <a:p>
            <a:r>
              <a:rPr lang="en-US" dirty="0" smtClean="0"/>
              <a:t>Item</a:t>
            </a:r>
            <a:r>
              <a:rPr lang="en-US" baseline="0" dirty="0" smtClean="0"/>
              <a:t> Key: </a:t>
            </a:r>
            <a:endParaRPr lang="en-US" dirty="0"/>
          </a:p>
        </p:txBody>
      </p:sp>
      <p:sp>
        <p:nvSpPr>
          <p:cNvPr id="4" name="Slide Number Placeholder 3"/>
          <p:cNvSpPr>
            <a:spLocks noGrp="1"/>
          </p:cNvSpPr>
          <p:nvPr>
            <p:ph type="sldNum" sz="quarter" idx="10"/>
          </p:nvPr>
        </p:nvSpPr>
        <p:spPr/>
        <p:txBody>
          <a:bodyPr/>
          <a:lstStyle/>
          <a:p>
            <a:fld id="{F5988CE5-4529-4104-B2B2-B88ACBA4534E}" type="slidenum">
              <a:rPr lang="en-US" smtClean="0"/>
              <a:pPr/>
              <a:t>24</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64703744"/>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a:t>
            </a:r>
          </a:p>
          <a:p>
            <a:r>
              <a:rPr lang="en-US" dirty="0" smtClean="0"/>
              <a:t>Map:</a:t>
            </a:r>
          </a:p>
          <a:p>
            <a:r>
              <a:rPr lang="en-US" dirty="0" smtClean="0"/>
              <a:t>Item</a:t>
            </a:r>
            <a:r>
              <a:rPr lang="en-US" baseline="0" dirty="0" smtClean="0"/>
              <a:t> Key: </a:t>
            </a:r>
            <a:endParaRPr lang="en-US" dirty="0"/>
          </a:p>
        </p:txBody>
      </p:sp>
      <p:sp>
        <p:nvSpPr>
          <p:cNvPr id="4" name="Slide Number Placeholder 3"/>
          <p:cNvSpPr>
            <a:spLocks noGrp="1"/>
          </p:cNvSpPr>
          <p:nvPr>
            <p:ph type="sldNum" sz="quarter" idx="10"/>
          </p:nvPr>
        </p:nvSpPr>
        <p:spPr/>
        <p:txBody>
          <a:bodyPr/>
          <a:lstStyle/>
          <a:p>
            <a:fld id="{F5988CE5-4529-4104-B2B2-B88ACBA4534E}" type="slidenum">
              <a:rPr lang="en-US" smtClean="0"/>
              <a:pPr/>
              <a:t>25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64703744"/>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a:t>
            </a:r>
          </a:p>
          <a:p>
            <a:r>
              <a:rPr lang="en-US" dirty="0" smtClean="0"/>
              <a:t>Map:</a:t>
            </a:r>
          </a:p>
          <a:p>
            <a:r>
              <a:rPr lang="en-US" dirty="0" smtClean="0"/>
              <a:t>Item</a:t>
            </a:r>
            <a:r>
              <a:rPr lang="en-US" baseline="0" dirty="0" smtClean="0"/>
              <a:t> Key: </a:t>
            </a:r>
            <a:endParaRPr lang="en-US" dirty="0"/>
          </a:p>
        </p:txBody>
      </p:sp>
      <p:sp>
        <p:nvSpPr>
          <p:cNvPr id="4" name="Slide Number Placeholder 3"/>
          <p:cNvSpPr>
            <a:spLocks noGrp="1"/>
          </p:cNvSpPr>
          <p:nvPr>
            <p:ph type="sldNum" sz="quarter" idx="10"/>
          </p:nvPr>
        </p:nvSpPr>
        <p:spPr/>
        <p:txBody>
          <a:bodyPr/>
          <a:lstStyle/>
          <a:p>
            <a:fld id="{F5988CE5-4529-4104-B2B2-B88ACBA4534E}" type="slidenum">
              <a:rPr lang="en-US" smtClean="0"/>
              <a:pPr/>
              <a:t>26</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64703744"/>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a:t>
            </a:r>
          </a:p>
          <a:p>
            <a:r>
              <a:rPr lang="en-US" dirty="0" smtClean="0"/>
              <a:t>Map:</a:t>
            </a:r>
          </a:p>
          <a:p>
            <a:r>
              <a:rPr lang="en-US" dirty="0" smtClean="0"/>
              <a:t>Item</a:t>
            </a:r>
            <a:r>
              <a:rPr lang="en-US" baseline="0" dirty="0" smtClean="0"/>
              <a:t> Key: </a:t>
            </a:r>
            <a:endParaRPr lang="en-US" dirty="0"/>
          </a:p>
        </p:txBody>
      </p:sp>
      <p:sp>
        <p:nvSpPr>
          <p:cNvPr id="4" name="Slide Number Placeholder 3"/>
          <p:cNvSpPr>
            <a:spLocks noGrp="1"/>
          </p:cNvSpPr>
          <p:nvPr>
            <p:ph type="sldNum" sz="quarter" idx="10"/>
          </p:nvPr>
        </p:nvSpPr>
        <p:spPr/>
        <p:txBody>
          <a:bodyPr/>
          <a:lstStyle/>
          <a:p>
            <a:fld id="{F5988CE5-4529-4104-B2B2-B88ACBA4534E}" type="slidenum">
              <a:rPr lang="en-US" smtClean="0"/>
              <a:pPr/>
              <a:t>27</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64703744"/>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96849" y="8843645"/>
            <a:ext cx="3056414" cy="465455"/>
          </a:xfrm>
          <a:prstGeom prst="rect">
            <a:avLst/>
          </a:prstGeom>
          <a:noFill/>
          <a:ln w="9525">
            <a:noFill/>
            <a:miter lim="800000"/>
            <a:headEnd/>
            <a:tailEnd/>
          </a:ln>
        </p:spPr>
        <p:txBody>
          <a:bodyPr lIns="93497" tIns="46749" rIns="93497" bIns="46749" anchor="b">
            <a:prstTxWarp prst="textNoShape">
              <a:avLst/>
            </a:prstTxWarp>
          </a:bodyPr>
          <a:lstStyle/>
          <a:p>
            <a:pPr algn="r" eaLnBrk="0" hangingPunct="0"/>
            <a:fld id="{70EF535E-34E1-354F-A86F-4E46A756ACA0}" type="slidenum">
              <a:rPr lang="en-US" sz="1200"/>
              <a:pPr algn="r" eaLnBrk="0" hangingPunct="0"/>
              <a:t>28</a:t>
            </a:fld>
            <a:endParaRPr lang="en-US" sz="1200" dirty="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xfrm>
            <a:off x="940435" y="4421822"/>
            <a:ext cx="5877719" cy="4266671"/>
          </a:xfrm>
          <a:noFill/>
        </p:spPr>
        <p:txBody>
          <a:bodyPr wrap="square" numCol="1" anchor="t" anchorCtr="0" compatLnSpc="1">
            <a:prstTxWarp prst="textNoShape">
              <a:avLst/>
            </a:prstTxWarp>
          </a:bodyPr>
          <a:lstStyle/>
          <a:p>
            <a:endParaRPr lang="en-US">
              <a:latin typeface="Times" pitchFamily="-65"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25767495"/>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9156" name="Slide Number Placeholder 3"/>
          <p:cNvSpPr>
            <a:spLocks noGrp="1"/>
          </p:cNvSpPr>
          <p:nvPr>
            <p:ph type="sldNum" sz="quarter" idx="5"/>
          </p:nvPr>
        </p:nvSpPr>
        <p:spPr bwMode="auto">
          <a:noFill/>
          <a:ln>
            <a:miter lim="800000"/>
            <a:headEnd/>
            <a:tailEnd/>
          </a:ln>
        </p:spPr>
        <p:txBody>
          <a:bodyPr/>
          <a:lstStyle/>
          <a:p>
            <a:fld id="{55F5F2DC-6C1C-894E-AE9C-B2EAC971044A}" type="slidenum">
              <a:rPr lang="en-US"/>
              <a:pPr/>
              <a:t>31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0428984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6FE51399-8642-1345-9F64-410D76CE879D}" type="slidenum">
              <a:rPr lang="en-US"/>
              <a:pPr/>
              <a:t>8</a:t>
            </a:fld>
            <a:endParaRPr lang="en-US"/>
          </a:p>
        </p:txBody>
      </p:sp>
      <p:sp>
        <p:nvSpPr>
          <p:cNvPr id="24579" name="Rectangle 7"/>
          <p:cNvSpPr txBox="1">
            <a:spLocks noGrp="1" noChangeArrowheads="1"/>
          </p:cNvSpPr>
          <p:nvPr/>
        </p:nvSpPr>
        <p:spPr bwMode="auto">
          <a:xfrm>
            <a:off x="3996849" y="8843645"/>
            <a:ext cx="3056414" cy="465455"/>
          </a:xfrm>
          <a:prstGeom prst="rect">
            <a:avLst/>
          </a:prstGeom>
          <a:noFill/>
          <a:ln w="9525">
            <a:noFill/>
            <a:miter lim="800000"/>
            <a:headEnd/>
            <a:tailEnd/>
          </a:ln>
        </p:spPr>
        <p:txBody>
          <a:bodyPr lIns="93497" tIns="46749" rIns="93497" bIns="46749" anchor="b">
            <a:prstTxWarp prst="textNoShape">
              <a:avLst/>
            </a:prstTxWarp>
          </a:bodyPr>
          <a:lstStyle/>
          <a:p>
            <a:pPr algn="r"/>
            <a:fld id="{D9418CDE-B3FF-5943-94E8-3415DA3B8D5D}" type="slidenum">
              <a:rPr lang="en-US" sz="1200"/>
              <a:pPr algn="r"/>
              <a:t>8</a:t>
            </a:fld>
            <a:endParaRPr lang="en-US" sz="1200" dirty="0"/>
          </a:p>
        </p:txBody>
      </p:sp>
      <p:sp>
        <p:nvSpPr>
          <p:cNvPr id="245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i="1">
              <a:latin typeface="Times New Roman" pitchFamily="-65"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66777744"/>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88CE5-4529-4104-B2B2-B88ACBA4534E}" type="slidenum">
              <a:rPr lang="en-US" smtClean="0"/>
              <a:pPr/>
              <a:t>33</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80539583"/>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xfrm>
            <a:off x="705326" y="4421823"/>
            <a:ext cx="5799350" cy="4189095"/>
          </a:xfrm>
          <a:noFill/>
        </p:spPr>
        <p:txBody>
          <a:bodyPr wrap="square" numCol="1" anchor="t" anchorCtr="0" compatLnSpc="1">
            <a:prstTxWarp prst="textNoShape">
              <a:avLst/>
            </a:prstTxWarp>
          </a:bodyPr>
          <a:lstStyle/>
          <a:p>
            <a:r>
              <a:rPr lang="en-US" i="1">
                <a:latin typeface="Arial" pitchFamily="-65" charset="0"/>
                <a:ea typeface="Arial" pitchFamily="-65" charset="0"/>
                <a:cs typeface="Arial" pitchFamily="-65" charset="0"/>
              </a:rPr>
              <a:t>The Center for Community College Student Engagement administers four surveys that complement one another: CCSSE, CCFSSE, and SENSE. All are tools that assess student engagement — how connected students are with college faculty and staff, with other students, and with their studies. Together, the four surveys provide a comprehensive view of educational practice on community college campuses.</a:t>
            </a:r>
          </a:p>
          <a:p>
            <a:pPr eaLnBrk="1" hangingPunct="1">
              <a:spcBef>
                <a:spcPct val="0"/>
              </a:spcBef>
              <a:buFontTx/>
              <a:buChar char="•"/>
            </a:pPr>
            <a:r>
              <a:rPr lang="en-US" i="1">
                <a:latin typeface="Arial" pitchFamily="-65" charset="0"/>
                <a:ea typeface="Arial" pitchFamily="-65" charset="0"/>
                <a:cs typeface="Arial" pitchFamily="-65" charset="0"/>
              </a:rPr>
              <a:t>The Survey of Entering Student Engagement (SENSE) focuses on students’ experiences from the time of their decision to attend their college through the end of the first three weeks of the fall term. </a:t>
            </a:r>
          </a:p>
          <a:p>
            <a:pPr>
              <a:buFontTx/>
              <a:buChar char="•"/>
            </a:pPr>
            <a:r>
              <a:rPr lang="en-US" i="1">
                <a:latin typeface="Arial" pitchFamily="-65" charset="0"/>
                <a:ea typeface="Arial" pitchFamily="-65" charset="0"/>
                <a:cs typeface="Arial" pitchFamily="-65" charset="0"/>
              </a:rPr>
              <a:t>The Community College Survey of Student Engagement (CCSSE) surveys credit students and gathers information about their overall college experience. It focuses on educational practices associated with higher levels of learning, persistence, and completion.</a:t>
            </a:r>
          </a:p>
          <a:p>
            <a:pPr>
              <a:buFontTx/>
              <a:buChar char="•"/>
            </a:pPr>
            <a:r>
              <a:rPr lang="en-US" i="1">
                <a:latin typeface="Arial" pitchFamily="-65" charset="0"/>
                <a:ea typeface="Arial" pitchFamily="-65" charset="0"/>
                <a:cs typeface="Arial" pitchFamily="-65" charset="0"/>
              </a:rPr>
              <a:t>The Community College Faculty Survey of Student Engagement (CCFSSE) is administered in conjunction with CCSSE. The faculty survey reports on instructors’ perceptions of student experiences as well as data about faculty members’ teaching practice and use of professional time.</a:t>
            </a:r>
          </a:p>
          <a:p>
            <a:pPr>
              <a:buFontTx/>
              <a:buChar char="•"/>
            </a:pPr>
            <a:r>
              <a:rPr lang="en-US" i="1">
                <a:latin typeface="Arial" pitchFamily="-65" charset="0"/>
                <a:ea typeface="Arial" pitchFamily="-65" charset="0"/>
                <a:cs typeface="Arial" pitchFamily="-65" charset="0"/>
              </a:rPr>
              <a:t>The Community College Institutional Survey (CCIS) collects information about whether and how colleges implement a variety of promising practices. </a:t>
            </a:r>
          </a:p>
          <a:p>
            <a:r>
              <a:rPr lang="en-US" i="1">
                <a:latin typeface="Arial" pitchFamily="-65" charset="0"/>
                <a:ea typeface="Arial" pitchFamily="-65" charset="0"/>
                <a:cs typeface="Arial" pitchFamily="-65" charset="0"/>
              </a:rPr>
              <a:t>The Center works with participating colleges to administer the surveys, and then the colleges receive their survey results, along with guidance and analyses they can use to improve their programs and services for students.</a:t>
            </a:r>
          </a:p>
        </p:txBody>
      </p:sp>
      <p:sp>
        <p:nvSpPr>
          <p:cNvPr id="33796" name="Slide Number Placeholder 3"/>
          <p:cNvSpPr>
            <a:spLocks noGrp="1"/>
          </p:cNvSpPr>
          <p:nvPr>
            <p:ph type="sldNum" sz="quarter" idx="5"/>
          </p:nvPr>
        </p:nvSpPr>
        <p:spPr bwMode="auto">
          <a:noFill/>
          <a:ln>
            <a:miter lim="800000"/>
            <a:headEnd/>
            <a:tailEnd/>
          </a:ln>
        </p:spPr>
        <p:txBody>
          <a:bodyPr/>
          <a:lstStyle/>
          <a:p>
            <a:fld id="{508D0330-AD45-104C-982A-4F865B71A09F}" type="slidenum">
              <a:rPr lang="en-US" smtClean="0"/>
              <a:pPr/>
              <a:t>34</a:t>
            </a:fld>
            <a:endParaRPr lang="en-US"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43488797"/>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6FE51399-8642-1345-9F64-410D76CE879D}" type="slidenum">
              <a:rPr lang="en-US"/>
              <a:pPr/>
              <a:t>37</a:t>
            </a:fld>
            <a:endParaRPr lang="en-US"/>
          </a:p>
        </p:txBody>
      </p:sp>
      <p:sp>
        <p:nvSpPr>
          <p:cNvPr id="24579" name="Rectangle 7"/>
          <p:cNvSpPr txBox="1">
            <a:spLocks noGrp="1" noChangeArrowheads="1"/>
          </p:cNvSpPr>
          <p:nvPr/>
        </p:nvSpPr>
        <p:spPr bwMode="auto">
          <a:xfrm>
            <a:off x="3996849" y="8843645"/>
            <a:ext cx="3056414" cy="465455"/>
          </a:xfrm>
          <a:prstGeom prst="rect">
            <a:avLst/>
          </a:prstGeom>
          <a:noFill/>
          <a:ln w="9525">
            <a:noFill/>
            <a:miter lim="800000"/>
            <a:headEnd/>
            <a:tailEnd/>
          </a:ln>
        </p:spPr>
        <p:txBody>
          <a:bodyPr lIns="93497" tIns="46749" rIns="93497" bIns="46749" anchor="b">
            <a:prstTxWarp prst="textNoShape">
              <a:avLst/>
            </a:prstTxWarp>
          </a:bodyPr>
          <a:lstStyle/>
          <a:p>
            <a:pPr algn="r"/>
            <a:fld id="{D9418CDE-B3FF-5943-94E8-3415DA3B8D5D}" type="slidenum">
              <a:rPr lang="en-US" sz="1200"/>
              <a:pPr algn="r"/>
              <a:t>37</a:t>
            </a:fld>
            <a:endParaRPr lang="en-US" sz="1200" dirty="0"/>
          </a:p>
        </p:txBody>
      </p:sp>
      <p:sp>
        <p:nvSpPr>
          <p:cNvPr id="245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i="1">
              <a:latin typeface="Times New Roman" pitchFamily="-65"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15089565"/>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a:lstStyle/>
          <a:p>
            <a:fld id="{2A04E39B-C1C6-B445-9DB5-0E15AD7F87D4}" type="slidenum">
              <a:rPr lang="en-US"/>
              <a:pPr/>
              <a:t>41</a:t>
            </a:fld>
            <a:endParaRPr lang="en-US"/>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i="1"/>
              <a:t>CCSSE</a:t>
            </a:r>
            <a:r>
              <a:rPr lang="en-US"/>
              <a:t> reports survey results in two ways: students’ responses to individual survey items, which are presented in absolute terms, and national benchmarks.</a:t>
            </a:r>
          </a:p>
          <a:p>
            <a:r>
              <a:rPr lang="en-US"/>
              <a:t>Benchmarks are groups of conceptually related items that address key areas of student engagement. </a:t>
            </a:r>
            <a:r>
              <a:rPr lang="en-US" i="1"/>
              <a:t>CCSSE</a:t>
            </a:r>
            <a:r>
              <a:rPr lang="en-US"/>
              <a:t>’s five benchmarks denote areas that educational research has shown to be important in quality educational practice.</a:t>
            </a:r>
          </a:p>
          <a:p>
            <a:r>
              <a:rPr lang="en-US"/>
              <a:t>The five benchmarks of effective educational practice are </a:t>
            </a:r>
            <a:r>
              <a:rPr lang="en-US" b="1"/>
              <a:t>active and collaborative learning, student effort, academic challenge, student-faculty interaction, </a:t>
            </a:r>
            <a:r>
              <a:rPr lang="en-US"/>
              <a:t>and </a:t>
            </a:r>
            <a:r>
              <a:rPr lang="en-US" b="1"/>
              <a:t>support for learners.</a:t>
            </a:r>
            <a:endParaRPr lang="en-US"/>
          </a:p>
          <a:p>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32377081"/>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9940" name="Slide Number Placeholder 3"/>
          <p:cNvSpPr>
            <a:spLocks noGrp="1"/>
          </p:cNvSpPr>
          <p:nvPr>
            <p:ph type="sldNum" sz="quarter" idx="5"/>
          </p:nvPr>
        </p:nvSpPr>
        <p:spPr bwMode="auto">
          <a:noFill/>
          <a:ln>
            <a:miter lim="800000"/>
            <a:headEnd/>
            <a:tailEnd/>
          </a:ln>
        </p:spPr>
        <p:txBody>
          <a:bodyPr/>
          <a:lstStyle/>
          <a:p>
            <a:fld id="{9F84ABB1-00B0-1543-94F0-F083BB125FBA}" type="slidenum">
              <a:rPr lang="en-US" i="1">
                <a:latin typeface="Times" pitchFamily="-65" charset="0"/>
              </a:rPr>
              <a:pPr/>
              <a:t>42</a:t>
            </a:fld>
            <a:endParaRPr lang="en-US" i="1">
              <a:latin typeface="Times" pitchFamily="-65"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6059072"/>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988CE5-4529-4104-B2B2-B88ACBA4534E}" type="slidenum">
              <a:rPr lang="en-US" smtClean="0"/>
              <a:pPr/>
              <a:t>51</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32683393"/>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988CE5-4529-4104-B2B2-B88ACBA4534E}" type="slidenum">
              <a:rPr lang="en-US" smtClean="0"/>
              <a:pPr/>
              <a:t>52</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45619800"/>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smtClean="0"/>
              <a:t>3</a:t>
            </a:r>
            <a:r>
              <a:rPr lang="en-US" b="1" baseline="0" dirty="0" smtClean="0"/>
              <a:t> time points </a:t>
            </a:r>
            <a:r>
              <a:rPr lang="en-US" b="0" baseline="0" dirty="0" smtClean="0"/>
              <a:t>– While only 2 time points necessary to establish a line, at least 3 are necessary for a trend – and even more for a reliable assessment of the presence and persistence of a trend.  Survey data prior to 2005 is not comparable because a number of the items in the surveys were modified, removed, or new ones added during the item development and pilot phases.  </a:t>
            </a:r>
          </a:p>
          <a:p>
            <a:endParaRPr lang="en-US" b="0" baseline="0" dirty="0" smtClean="0"/>
          </a:p>
          <a:p>
            <a:r>
              <a:rPr lang="en-US" b="0" baseline="0" dirty="0" smtClean="0"/>
              <a:t>As noted earlier, however, keep in mind that patience is important as early disappointing results are common. </a:t>
            </a:r>
          </a:p>
          <a:p>
            <a:endParaRPr lang="en-US" b="0" baseline="0" dirty="0" smtClean="0"/>
          </a:p>
          <a:p>
            <a:r>
              <a:rPr lang="en-US" b="0" baseline="0" dirty="0" smtClean="0"/>
              <a:t>Many CCSSE users are very familiar with our benchmark scores and, because the standardized scores are the ones we present in our on-line reporting system, their first thought is to use these.  </a:t>
            </a:r>
          </a:p>
          <a:p>
            <a:endParaRPr lang="en-US" b="0" baseline="0" dirty="0" smtClean="0"/>
          </a:p>
          <a:p>
            <a:r>
              <a:rPr lang="en-US" b="0" baseline="0" dirty="0" smtClean="0"/>
              <a:t>However, CCSSE website states standardized benchmark scores are not appropriate.  Why not?  </a:t>
            </a:r>
          </a:p>
          <a:p>
            <a:endParaRPr lang="en-US" b="0" baseline="0" dirty="0" smtClean="0"/>
          </a:p>
          <a:p>
            <a:pPr lvl="2" indent="-225191">
              <a:buFont typeface="Arial" pitchFamily="34" charset="0"/>
              <a:buChar char="•"/>
            </a:pPr>
            <a:r>
              <a:rPr lang="en-US" b="0" baseline="0" dirty="0" smtClean="0"/>
              <a:t> Every year standardized benchmarks are recalculated based on that year’s 3-year cohort.  </a:t>
            </a:r>
          </a:p>
          <a:p>
            <a:pPr lvl="2" indent="-225191">
              <a:buFont typeface="Arial" pitchFamily="34" charset="0"/>
              <a:buChar char="•"/>
            </a:pPr>
            <a:r>
              <a:rPr lang="en-US" b="0" baseline="0" dirty="0" smtClean="0"/>
              <a:t> A benchmark score of 51 in one year is not necessarily the same as a 51 in any other year.  These scores were designed to present a relative snapshot in time.  </a:t>
            </a:r>
          </a:p>
          <a:p>
            <a:pPr lvl="2" indent="-225191">
              <a:buFont typeface="Arial" pitchFamily="34" charset="0"/>
              <a:buChar char="•"/>
            </a:pPr>
            <a:r>
              <a:rPr lang="en-US" b="0" baseline="0" dirty="0" smtClean="0"/>
              <a:t> If you participated in 2012 and not in 2013 and log into the member’s only site and run an analysis of your benchmark scores in the 2012 archive section and again in the 2013 section, you may notice that your benchmark scores are slightly different – this is because the 2013 cohort consists of approximately 1/3</a:t>
            </a:r>
            <a:r>
              <a:rPr lang="en-US" b="0" baseline="30000" dirty="0" smtClean="0"/>
              <a:t>rd</a:t>
            </a:r>
            <a:r>
              <a:rPr lang="en-US" b="0" baseline="0" dirty="0" smtClean="0"/>
              <a:t> new respondents.  </a:t>
            </a:r>
          </a:p>
          <a:p>
            <a:endParaRPr lang="en-US" b="0" i="1" baseline="0" dirty="0" smtClean="0"/>
          </a:p>
          <a:p>
            <a:r>
              <a:rPr lang="en-US" b="0" i="1" baseline="0" dirty="0" smtClean="0"/>
              <a:t>So what should I use? </a:t>
            </a:r>
            <a:r>
              <a:rPr lang="en-US" b="0" i="0" baseline="0" dirty="0" smtClean="0"/>
              <a:t> Your download data set available from the standard reports page includes the standardized scores, but also what we call raw benchmark scores.  Since the raw benchmark scores are not standardized, they are unaffected by the changing characteristics of the cohort population from year to year.  </a:t>
            </a:r>
            <a:endParaRPr lang="en-US" b="0" i="1" baseline="0" dirty="0" smtClean="0"/>
          </a:p>
          <a:p>
            <a:endParaRPr lang="en-US" b="1" dirty="0" smtClean="0"/>
          </a:p>
          <a:p>
            <a:r>
              <a:rPr lang="en-US" b="1" dirty="0" smtClean="0"/>
              <a:t>Since the benchmarks are a central component of CCSSE, let’s take a moment</a:t>
            </a:r>
            <a:r>
              <a:rPr lang="en-US" b="1" baseline="0" dirty="0" smtClean="0"/>
              <a:t> to review how they are created. </a:t>
            </a:r>
            <a:endParaRPr lang="en-US" b="1"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53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24372474"/>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69">
              <a:defRPr/>
            </a:pPr>
            <a:r>
              <a:rPr lang="en-US" dirty="0" smtClean="0"/>
              <a:t>So how</a:t>
            </a:r>
            <a:r>
              <a:rPr lang="en-US" baseline="0" dirty="0" smtClean="0"/>
              <a:t> much difference can the use of standardized scores have compared to the raw benchmark scores you ask? Quite a bit, actually.  </a:t>
            </a:r>
          </a:p>
          <a:p>
            <a:pPr defTabSz="917769">
              <a:defRPr/>
            </a:pPr>
            <a:endParaRPr lang="en-US" baseline="0" dirty="0" smtClean="0"/>
          </a:p>
          <a:p>
            <a:pPr defTabSz="917769">
              <a:defRPr/>
            </a:pPr>
            <a:r>
              <a:rPr lang="en-US" baseline="0" dirty="0" smtClean="0"/>
              <a:t>Using real data, let’s take a look at what can happen.  These data are from a college that administered CCSSE 3 years apart.  You will notice that the change for all benchmarks except support for learners is negative, implying that this college’s engagement declined between the two administration time points.  The Student-Faculty Interaction benchmark showed the greatest decline.  </a:t>
            </a:r>
          </a:p>
          <a:p>
            <a:pPr defTabSz="917769">
              <a:defRPr/>
            </a:pPr>
            <a:endParaRPr lang="en-US" baseline="0" dirty="0" smtClean="0"/>
          </a:p>
          <a:p>
            <a:pPr defTabSz="917769">
              <a:defRPr/>
            </a:pPr>
            <a:r>
              <a:rPr lang="en-US" baseline="0" dirty="0" smtClean="0"/>
              <a:t>Now, look at the raw benchmark scores for these two years.  In all cases, the score change was positive – even for Student-Faculty Interaction.  </a:t>
            </a:r>
          </a:p>
        </p:txBody>
      </p:sp>
      <p:sp>
        <p:nvSpPr>
          <p:cNvPr id="4" name="Slide Number Placeholder 3"/>
          <p:cNvSpPr>
            <a:spLocks noGrp="1"/>
          </p:cNvSpPr>
          <p:nvPr>
            <p:ph type="sldNum" sz="quarter" idx="10"/>
          </p:nvPr>
        </p:nvSpPr>
        <p:spPr/>
        <p:txBody>
          <a:bodyPr/>
          <a:lstStyle/>
          <a:p>
            <a:fld id="{93AF1055-CB92-40EF-BD09-A2225F1FCAC6}" type="slidenum">
              <a:rPr lang="en-US" smtClean="0"/>
              <a:pPr/>
              <a:t>54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46920540"/>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trend</a:t>
            </a:r>
            <a:r>
              <a:rPr lang="en-US" baseline="0" dirty="0" smtClean="0"/>
              <a:t> in </a:t>
            </a:r>
            <a:r>
              <a:rPr lang="en-US" dirty="0" smtClean="0"/>
              <a:t>annual</a:t>
            </a:r>
            <a:r>
              <a:rPr lang="en-US" baseline="0" dirty="0" smtClean="0"/>
              <a:t> </a:t>
            </a:r>
            <a:r>
              <a:rPr lang="en-US" dirty="0" smtClean="0"/>
              <a:t>raw benchmark scores for all CCSSE</a:t>
            </a:r>
            <a:r>
              <a:rPr lang="en-US" baseline="0" dirty="0" smtClean="0"/>
              <a:t> </a:t>
            </a:r>
            <a:r>
              <a:rPr lang="en-US" dirty="0" smtClean="0"/>
              <a:t>benchmarks</a:t>
            </a:r>
            <a:r>
              <a:rPr lang="en-US" baseline="0" dirty="0" smtClean="0"/>
              <a:t> from 2009 to 2013.  </a:t>
            </a:r>
          </a:p>
          <a:p>
            <a:endParaRPr lang="en-US" baseline="0" dirty="0" smtClean="0"/>
          </a:p>
          <a:p>
            <a:r>
              <a:rPr lang="en-US" dirty="0" smtClean="0"/>
              <a:t>As you can see from this graph, the</a:t>
            </a:r>
            <a:r>
              <a:rPr lang="en-US" baseline="0" dirty="0" smtClean="0"/>
              <a:t> general trend for the Example </a:t>
            </a:r>
            <a:r>
              <a:rPr lang="en-US" dirty="0" smtClean="0"/>
              <a:t>College’s benchmark scores have been slightly</a:t>
            </a:r>
            <a:r>
              <a:rPr lang="en-US" baseline="0" dirty="0" smtClean="0"/>
              <a:t> positive.  </a:t>
            </a:r>
          </a:p>
          <a:p>
            <a:endParaRPr lang="en-US" baseline="0" dirty="0" smtClean="0"/>
          </a:p>
          <a:p>
            <a:r>
              <a:rPr lang="en-US" baseline="0" dirty="0" smtClean="0"/>
              <a:t>Looking closely at the trends in this graph, we see that ACTCOLL and SUPPORT show a slow decline since 2011.  Is this normal fluctuation, or is it an emerging trend?  </a:t>
            </a:r>
          </a:p>
          <a:p>
            <a:endParaRPr lang="en-US" baseline="0" dirty="0" smtClean="0"/>
          </a:p>
          <a:p>
            <a:r>
              <a:rPr lang="en-US" baseline="0" dirty="0" smtClean="0"/>
              <a:t>This trend is clearer in the next slide that shows the percent change in the raw benchmark scores from year to year.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55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4662064"/>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a:latin typeface="Arial" pitchFamily="-65" charset="0"/>
                <a:ea typeface="Arial" pitchFamily="-65" charset="0"/>
                <a:cs typeface="Arial" pitchFamily="-65" charset="0"/>
              </a:rPr>
              <a:t>The Center for Community College Student Engagement uses two approaches to better understand students’ college experiences: the surveys, which provide detailed quantitative data, and the Initiative on Student Success, which provides qualitative data. </a:t>
            </a:r>
          </a:p>
          <a:p>
            <a:endParaRPr lang="en-US" i="1">
              <a:latin typeface="Arial" pitchFamily="-65" charset="0"/>
              <a:ea typeface="Arial" pitchFamily="-65" charset="0"/>
              <a:cs typeface="Arial" pitchFamily="-65" charset="0"/>
            </a:endParaRPr>
          </a:p>
          <a:p>
            <a:r>
              <a:rPr lang="en-US" i="1">
                <a:latin typeface="Arial" pitchFamily="-65" charset="0"/>
                <a:ea typeface="Arial" pitchFamily="-65" charset="0"/>
                <a:cs typeface="Arial" pitchFamily="-65" charset="0"/>
              </a:rPr>
              <a:t>The Initiative on Student Success, supported by Houston Endowment Inc. and the MetLife Foundation, conducts focus groups and interviews at select colleges, gathering the perspectives of students, faculty, student services professionals, and presidents to paint a more complete picture of the student experience. </a:t>
            </a:r>
          </a:p>
          <a:p>
            <a:endParaRPr lang="en-US" i="1">
              <a:latin typeface="Arial" pitchFamily="-65" charset="0"/>
              <a:ea typeface="Arial" pitchFamily="-65" charset="0"/>
              <a:cs typeface="Arial" pitchFamily="-65" charset="0"/>
            </a:endParaRPr>
          </a:p>
          <a:p>
            <a:r>
              <a:rPr lang="en-US" i="1">
                <a:latin typeface="Arial" pitchFamily="-65" charset="0"/>
                <a:ea typeface="Arial" pitchFamily="-65" charset="0"/>
                <a:cs typeface="Arial" pitchFamily="-65" charset="0"/>
              </a:rPr>
              <a:t>The surveys’ rich data help colleges better understand what is happening. Data from the focus groups and interviews can help them begin to figure out why. </a:t>
            </a:r>
          </a:p>
        </p:txBody>
      </p:sp>
      <p:sp>
        <p:nvSpPr>
          <p:cNvPr id="31748" name="Slide Number Placeholder 3"/>
          <p:cNvSpPr>
            <a:spLocks noGrp="1"/>
          </p:cNvSpPr>
          <p:nvPr>
            <p:ph type="sldNum" sz="quarter" idx="5"/>
          </p:nvPr>
        </p:nvSpPr>
        <p:spPr bwMode="auto">
          <a:noFill/>
          <a:ln>
            <a:miter lim="800000"/>
            <a:headEnd/>
            <a:tailEnd/>
          </a:ln>
        </p:spPr>
        <p:txBody>
          <a:bodyPr/>
          <a:lstStyle/>
          <a:p>
            <a:fld id="{C4EE8563-3DBC-5245-8354-F48A322F0A77}" type="slidenum">
              <a:rPr lang="en-US" smtClean="0"/>
              <a:pPr/>
              <a:t>12</a:t>
            </a:fld>
            <a:endParaRPr lang="en-US"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26690585"/>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Let’s start by looking at the means.</a:t>
            </a:r>
            <a:r>
              <a:rPr lang="en-US" baseline="0" dirty="0" smtClean="0"/>
              <a:t> </a:t>
            </a:r>
          </a:p>
          <a:p>
            <a:endParaRPr lang="en-US" baseline="0" dirty="0" smtClean="0"/>
          </a:p>
          <a:p>
            <a:r>
              <a:rPr lang="en-US" baseline="0" dirty="0" smtClean="0"/>
              <a:t>Here we see changes from 2009 to 2013 (end-points only).  Earlier we saw that the Active &amp; Collaborative raw benchmark score showed a slight increase from 2009 to 2013.  </a:t>
            </a:r>
          </a:p>
          <a:p>
            <a:endParaRPr lang="en-US" baseline="0" dirty="0" smtClean="0"/>
          </a:p>
          <a:p>
            <a:r>
              <a:rPr lang="en-US" baseline="0" dirty="0" smtClean="0"/>
              <a:t>This table is an excellent example of what I said earlier about one of the limitations of the benchmarks:  As aggregate measures, benchmarks can mask real changes at the item level.  </a:t>
            </a:r>
          </a:p>
          <a:p>
            <a:endParaRPr lang="en-US" baseline="0" dirty="0" smtClean="0"/>
          </a:p>
          <a:p>
            <a:r>
              <a:rPr lang="en-US" baseline="0" dirty="0" smtClean="0"/>
              <a:t>As this table shows, items 4f (Worked with other students on projects during class) and 4h (Tutored or taught other students) cancel each other out as do items 4g (Worked with classmates outside of class to prepare class assignments) and 4f (Discussed ideas from your readings or classes with others outside of class).  </a:t>
            </a:r>
            <a:endParaRPr lang="en-US" dirty="0" smtClean="0"/>
          </a:p>
          <a:p>
            <a:endParaRPr lang="en-US" dirty="0" smtClean="0"/>
          </a:p>
          <a:p>
            <a:r>
              <a:rPr lang="en-US" dirty="0" smtClean="0"/>
              <a:t>Again, looking at the end-points</a:t>
            </a:r>
            <a:r>
              <a:rPr lang="en-US" baseline="0" dirty="0" smtClean="0"/>
              <a:t> we see considerable change in the average item scores from 2009 to 2013.  But what was happening between these years?  </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93AF1055-CB92-40EF-BD09-A2225F1FCAC6}" type="slidenum">
              <a:rPr lang="en-US" smtClean="0"/>
              <a:pPr/>
              <a:t>56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67372739"/>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trends in the item-level</a:t>
            </a:r>
            <a:r>
              <a:rPr lang="en-US" baseline="0" dirty="0" smtClean="0"/>
              <a:t> means from 2009 – 2013 for the items in the Active and Collaborative benchmark.  </a:t>
            </a:r>
          </a:p>
          <a:p>
            <a:endParaRPr lang="en-US" baseline="0" dirty="0" smtClean="0"/>
          </a:p>
          <a:p>
            <a:r>
              <a:rPr lang="en-US" baseline="0" dirty="0" smtClean="0"/>
              <a:t>This shows there is fluctuation annually between increases and decreases in average scores for this college and that the highest average score on these items was not always at the endpoints, in fact, for 4 of the 7 items the means declined from the 2011 administration though the 2013 administration.  </a:t>
            </a:r>
          </a:p>
          <a:p>
            <a:endParaRPr lang="en-US" baseline="0" dirty="0" smtClean="0"/>
          </a:p>
          <a:p>
            <a:r>
              <a:rPr lang="en-US" baseline="0" dirty="0" smtClean="0"/>
              <a:t>The means tell us what the trajectory of the responses are over the years.  However, what they do not show us is where those changes are happening.  In other words, are we looking at a minor shift of students from adjacent categories (do we have a shift in the number of people responding sometimes to never or vise-versa, or do we have a major shift with the percent of respondents reporting very often shifting to sometimes or never, or vise-versa)?  The only way to determine this is to look at the percentage of students responding to each level of the items.  </a:t>
            </a:r>
          </a:p>
        </p:txBody>
      </p:sp>
      <p:sp>
        <p:nvSpPr>
          <p:cNvPr id="4" name="Slide Number Placeholder 3"/>
          <p:cNvSpPr>
            <a:spLocks noGrp="1"/>
          </p:cNvSpPr>
          <p:nvPr>
            <p:ph type="sldNum" sz="quarter" idx="10"/>
          </p:nvPr>
        </p:nvSpPr>
        <p:spPr/>
        <p:txBody>
          <a:bodyPr/>
          <a:lstStyle/>
          <a:p>
            <a:fld id="{93AF1055-CB92-40EF-BD09-A2225F1FCAC6}" type="slidenum">
              <a:rPr lang="en-US" smtClean="0"/>
              <a:pPr/>
              <a:t>57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946614"/>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r>
              <a:rPr lang="en-US" baseline="0" dirty="0" smtClean="0"/>
              <a:t>howing frequencies for each response option would require a lot of space and not very feasible for a power point presentation.  So, is there a better way to present frequency data in a more concise and informative way?  </a:t>
            </a:r>
          </a:p>
          <a:p>
            <a:endParaRPr lang="en-US" baseline="0" dirty="0" smtClean="0"/>
          </a:p>
          <a:p>
            <a:r>
              <a:rPr lang="en-US" baseline="0" dirty="0" smtClean="0"/>
              <a:t>One way would be to dichotomize the items into desired vs. less-desired behaviors.  For example, the items for the Active and Collaborative benchmark all have the same response scale (Never, Sometimes, Often, and Very often).  Since NEVER is the one absolute value in this scale, I have dichotomized the responses to Never vs. Ever done the activity.  This table shows the percent of respondents each year who reported NEVER doing these seven activities in 2009 and 2013. </a:t>
            </a:r>
          </a:p>
          <a:p>
            <a:pPr defTabSz="900916">
              <a:defRPr/>
            </a:pPr>
            <a:endParaRPr lang="en-US" dirty="0" smtClean="0"/>
          </a:p>
          <a:p>
            <a:pPr defTabSz="900916">
              <a:defRPr/>
            </a:pPr>
            <a:r>
              <a:rPr lang="en-US" dirty="0" smtClean="0"/>
              <a:t>Let’s take a closer look at these items – Are</a:t>
            </a:r>
            <a:r>
              <a:rPr lang="en-US" baseline="0" dirty="0" smtClean="0"/>
              <a:t> the trends shown here looking at the end points a reflection of a slow but steady change, or are there fluctuations that we’re not seeing?  </a:t>
            </a:r>
          </a:p>
          <a:p>
            <a:endParaRPr lang="en-US" dirty="0" smtClean="0"/>
          </a:p>
          <a:p>
            <a:r>
              <a:rPr lang="en-US" dirty="0" smtClean="0"/>
              <a:t>If</a:t>
            </a:r>
            <a:r>
              <a:rPr lang="en-US" baseline="0" dirty="0" smtClean="0"/>
              <a:t> you remember from a couple of slides ago, item 4f, worked with other students on projects showed a 5 percent increase from 2009 to 2013 in mean scores.  That could very well be the result, at least in part, of the 17.5% drop in the number of students reporting that they never engage in this activity.  </a:t>
            </a:r>
          </a:p>
          <a:p>
            <a:endParaRPr lang="en-US" baseline="0" dirty="0" smtClean="0"/>
          </a:p>
          <a:p>
            <a:r>
              <a:rPr lang="en-US" baseline="0" dirty="0" smtClean="0"/>
              <a:t>The means for item 4h, tutored or taught other students, showed a 5.8% decline in the average item score over the 5-year period.  We see here that there was a 6.1% increase in the number of students who reported they never did this.  Again, at least a partial explanation of the change we saw in the means.  Items 4a and 4r also showed larger declines in means over time, which, makes sense given the considerable increase in the number of students reporting they never engage in those activities.  </a:t>
            </a:r>
          </a:p>
          <a:p>
            <a:endParaRPr lang="en-US" baseline="0" dirty="0" smtClean="0"/>
          </a:p>
          <a:p>
            <a:r>
              <a:rPr lang="en-US" baseline="0" dirty="0" smtClean="0"/>
              <a:t>In looking at these results closely, it is possible that the changes we see in the percent of students reporting they never engage in these activities explains the mean changes, but it is likely that the full understanding lies in seeing the change at each of the levels – this is the only way to fully understand the changes in the means and whether those changes reflect a minor change in behaviors, or a major shift.  I don’t show these changes here.  </a:t>
            </a:r>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58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40559380"/>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Since Never is an undesirable response for these 7 items, we would hope to see consistently declining trend lines here.  Unfortunately, that is not what we are seeing.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3AF1055-CB92-40EF-BD09-A2225F1FCAC6}" type="slidenum">
              <a:rPr lang="en-US" smtClean="0"/>
              <a:pPr/>
              <a:t>59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7374310"/>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Percent</a:t>
            </a:r>
            <a:r>
              <a:rPr lang="en-US" baseline="0" dirty="0" smtClean="0"/>
              <a:t> change from 2006 to 2014: </a:t>
            </a:r>
            <a:endParaRPr lang="en-US" dirty="0" smtClean="0"/>
          </a:p>
          <a:p>
            <a:endParaRPr lang="en-US" dirty="0" smtClean="0"/>
          </a:p>
          <a:p>
            <a:r>
              <a:rPr lang="en-US" sz="1000" dirty="0">
                <a:latin typeface="Courier New" pitchFamily="49" charset="0"/>
                <a:cs typeface="Courier New" pitchFamily="49" charset="0"/>
              </a:rPr>
              <a:t>4k. EMAIL FT Full-time Used email to communicate with an instructor 		19.54 pts  36.798%</a:t>
            </a:r>
          </a:p>
          <a:p>
            <a:r>
              <a:rPr lang="en-US" sz="1000" dirty="0">
                <a:latin typeface="Courier New" pitchFamily="49" charset="0"/>
                <a:cs typeface="Courier New" pitchFamily="49" charset="0"/>
              </a:rPr>
              <a:t>4k. EMAIL PT Part-time Used email to communicate with an instructor 		27.77 pts   77.700%</a:t>
            </a:r>
          </a:p>
          <a:p>
            <a:endParaRPr lang="en-US" sz="1000" dirty="0">
              <a:latin typeface="Courier New" pitchFamily="49" charset="0"/>
              <a:cs typeface="Courier New" pitchFamily="49" charset="0"/>
            </a:endParaRPr>
          </a:p>
          <a:p>
            <a:r>
              <a:rPr lang="en-US" sz="1000" dirty="0">
                <a:latin typeface="Courier New" pitchFamily="49" charset="0"/>
                <a:cs typeface="Courier New" pitchFamily="49" charset="0"/>
              </a:rPr>
              <a:t>4m. FACPLANS FT Full-time Talked about career plans with an instructor or advisor 	6.44 pts    23.116%</a:t>
            </a:r>
          </a:p>
          <a:p>
            <a:r>
              <a:rPr lang="en-US" sz="1000" dirty="0">
                <a:latin typeface="Courier New" pitchFamily="49" charset="0"/>
                <a:cs typeface="Courier New" pitchFamily="49" charset="0"/>
              </a:rPr>
              <a:t>4m. FACPLANS PT Part-time Talked about career plans with an instructor or advisor 	6.56 pts    34.131%</a:t>
            </a:r>
          </a:p>
          <a:p>
            <a:endParaRPr lang="en-US" sz="1000" dirty="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60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50075755"/>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88CE5-4529-4104-B2B2-B88ACBA4534E}" type="slidenum">
              <a:rPr lang="en-US" smtClean="0"/>
              <a:pPr/>
              <a:t>61</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10861904"/>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88CE5-4529-4104-B2B2-B88ACBA4534E}" type="slidenum">
              <a:rPr lang="en-US" smtClean="0"/>
              <a:pPr/>
              <a:t>62</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09398494"/>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988CE5-4529-4104-B2B2-B88ACBA4534E}" type="slidenum">
              <a:rPr lang="en-US" smtClean="0"/>
              <a:pPr/>
              <a:t>67</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2944668"/>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atin typeface="Arial" pitchFamily="-65" charset="0"/>
              <a:ea typeface="Arial" pitchFamily="-65" charset="0"/>
              <a:cs typeface="Arial" pitchFamily="-65" charset="0"/>
            </a:endParaRPr>
          </a:p>
          <a:p>
            <a:endParaRPr lang="en-US">
              <a:latin typeface="Times" pitchFamily="-65" charset="0"/>
            </a:endParaRPr>
          </a:p>
          <a:p>
            <a:endParaRPr lang="en-US"/>
          </a:p>
        </p:txBody>
      </p:sp>
      <p:sp>
        <p:nvSpPr>
          <p:cNvPr id="55300" name="Slide Number Placeholder 3"/>
          <p:cNvSpPr>
            <a:spLocks noGrp="1"/>
          </p:cNvSpPr>
          <p:nvPr>
            <p:ph type="sldNum" sz="quarter" idx="5"/>
          </p:nvPr>
        </p:nvSpPr>
        <p:spPr bwMode="auto">
          <a:noFill/>
          <a:ln>
            <a:miter lim="800000"/>
            <a:headEnd/>
            <a:tailEnd/>
          </a:ln>
        </p:spPr>
        <p:txBody>
          <a:bodyPr/>
          <a:lstStyle/>
          <a:p>
            <a:fld id="{5D5E1647-17CB-EE42-BF06-62E022CA56F1}" type="slidenum">
              <a:rPr lang="en-US"/>
              <a:pPr/>
              <a:t>68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49349788"/>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5325"/>
            <a:ext cx="4635500" cy="3476625"/>
          </a:xfrm>
        </p:spPr>
      </p:sp>
      <p:sp>
        <p:nvSpPr>
          <p:cNvPr id="3" name="Notes Placeholder 2"/>
          <p:cNvSpPr>
            <a:spLocks noGrp="1"/>
          </p:cNvSpPr>
          <p:nvPr>
            <p:ph type="body" idx="1"/>
          </p:nvPr>
        </p:nvSpPr>
        <p:spPr/>
        <p:txBody>
          <a:bodyPr>
            <a:normAutofit/>
          </a:bodyPr>
          <a:lstStyle/>
          <a:p>
            <a:pPr defTabSz="908365">
              <a:defRPr/>
            </a:pPr>
            <a:r>
              <a:rPr lang="en-US" dirty="0" smtClean="0"/>
              <a:t>Maine </a:t>
            </a:r>
            <a:r>
              <a:rPr lang="en-US" baseline="0" dirty="0" smtClean="0"/>
              <a:t>DATA- Maybe not appropriate because we don’t have CCFSSE data</a:t>
            </a:r>
            <a:endParaRPr lang="en-US" dirty="0" smtClean="0"/>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solidFill>
                  <a:prstClr val="black"/>
                </a:solidFill>
              </a:rPr>
              <a:pPr/>
              <a:t>69</a:t>
            </a:fld>
            <a:endParaRPr lang="en-US"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93539832"/>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B9CF2E2-649A-46C2-84EB-8891B01DCA02}" type="slidenum">
              <a:rPr lang="en-US" smtClean="0"/>
              <a:pPr>
                <a:defRPr/>
              </a:pPr>
              <a:t>14</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19546445"/>
      </p:ext>
    </p:extLst>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5325"/>
            <a:ext cx="4635500" cy="3476625"/>
          </a:xfrm>
        </p:spPr>
      </p:sp>
      <p:sp>
        <p:nvSpPr>
          <p:cNvPr id="3" name="Notes Placeholder 2"/>
          <p:cNvSpPr>
            <a:spLocks noGrp="1"/>
          </p:cNvSpPr>
          <p:nvPr>
            <p:ph type="body" idx="1"/>
          </p:nvPr>
        </p:nvSpPr>
        <p:spPr/>
        <p:txBody>
          <a:bodyPr>
            <a:normAutofit/>
          </a:bodyPr>
          <a:lstStyle/>
          <a:p>
            <a:pPr defTabSz="908365">
              <a:defRPr/>
            </a:pPr>
            <a:r>
              <a:rPr lang="en-US" dirty="0" smtClean="0"/>
              <a:t>Maine </a:t>
            </a:r>
            <a:r>
              <a:rPr lang="en-US" baseline="0" dirty="0" smtClean="0"/>
              <a:t>DATA RIGHT NOW</a:t>
            </a:r>
            <a:endParaRPr lang="en-US" dirty="0" smtClean="0"/>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solidFill>
                  <a:prstClr val="black"/>
                </a:solidFill>
              </a:rPr>
              <a:pPr/>
              <a:t>70</a:t>
            </a:fld>
            <a:endParaRPr lang="en-US"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39920127"/>
      </p:ext>
    </p:extLst>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5325"/>
            <a:ext cx="4635500" cy="3476625"/>
          </a:xfrm>
        </p:spPr>
      </p:sp>
      <p:sp>
        <p:nvSpPr>
          <p:cNvPr id="3" name="Notes Placeholder 2"/>
          <p:cNvSpPr>
            <a:spLocks noGrp="1"/>
          </p:cNvSpPr>
          <p:nvPr>
            <p:ph type="body" idx="1"/>
          </p:nvPr>
        </p:nvSpPr>
        <p:spPr/>
        <p:txBody>
          <a:bodyPr>
            <a:normAutofit/>
          </a:bodyPr>
          <a:lstStyle/>
          <a:p>
            <a:pPr defTabSz="908365">
              <a:defRPr/>
            </a:pPr>
            <a:r>
              <a:rPr lang="en-US" dirty="0" smtClean="0"/>
              <a:t>Maine </a:t>
            </a:r>
            <a:r>
              <a:rPr lang="en-US" baseline="0" dirty="0" smtClean="0"/>
              <a:t>DATA RIGHT NOW</a:t>
            </a:r>
            <a:endParaRPr lang="en-US" dirty="0" smtClean="0"/>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solidFill>
                  <a:prstClr val="black"/>
                </a:solidFill>
              </a:rPr>
              <a:pPr/>
              <a:t>71</a:t>
            </a:fld>
            <a:endParaRPr lang="en-US"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53171474"/>
      </p:ext>
    </p:extLst>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5325"/>
            <a:ext cx="4635500" cy="3476625"/>
          </a:xfrm>
        </p:spPr>
      </p:sp>
      <p:sp>
        <p:nvSpPr>
          <p:cNvPr id="3" name="Notes Placeholder 2"/>
          <p:cNvSpPr>
            <a:spLocks noGrp="1"/>
          </p:cNvSpPr>
          <p:nvPr>
            <p:ph type="body" idx="1"/>
          </p:nvPr>
        </p:nvSpPr>
        <p:spPr/>
        <p:txBody>
          <a:bodyPr>
            <a:normAutofit/>
          </a:bodyPr>
          <a:lstStyle/>
          <a:p>
            <a:pPr defTabSz="908365">
              <a:defRPr/>
            </a:pPr>
            <a:r>
              <a:rPr lang="en-US" baseline="0" dirty="0" smtClean="0"/>
              <a:t>Maine DATA RIGHT NOW</a:t>
            </a:r>
            <a:endParaRPr lang="en-US" dirty="0" smtClean="0"/>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solidFill>
                  <a:prstClr val="black"/>
                </a:solidFill>
              </a:rPr>
              <a:pPr/>
              <a:t>72</a:t>
            </a:fld>
            <a:endParaRPr lang="en-US"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87124892"/>
      </p:ext>
    </p:extLst>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5325"/>
            <a:ext cx="4635500" cy="3476625"/>
          </a:xfrm>
        </p:spPr>
      </p:sp>
      <p:sp>
        <p:nvSpPr>
          <p:cNvPr id="3" name="Notes Placeholder 2"/>
          <p:cNvSpPr>
            <a:spLocks noGrp="1"/>
          </p:cNvSpPr>
          <p:nvPr>
            <p:ph type="body" idx="1"/>
          </p:nvPr>
        </p:nvSpPr>
        <p:spPr/>
        <p:txBody>
          <a:bodyPr>
            <a:normAutofit/>
          </a:bodyPr>
          <a:lstStyle/>
          <a:p>
            <a:pPr defTabSz="908365">
              <a:defRPr/>
            </a:pPr>
            <a:r>
              <a:rPr lang="en-US" baseline="0" dirty="0" smtClean="0"/>
              <a:t>Maine DATA RIGHT NOW</a:t>
            </a:r>
            <a:endParaRPr lang="en-US" dirty="0" smtClean="0"/>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solidFill>
                  <a:prstClr val="black"/>
                </a:solidFill>
              </a:rPr>
              <a:pPr/>
              <a:t>73</a:t>
            </a:fld>
            <a:endParaRPr lang="en-US"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27434725"/>
      </p:ext>
    </p:extLst>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988CE5-4529-4104-B2B2-B88ACBA4534E}" type="slidenum">
              <a:rPr lang="en-US" smtClean="0"/>
              <a:pPr/>
              <a:t>74</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67651155"/>
      </p:ext>
    </p:extLst>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88CE5-4529-4104-B2B2-B88ACBA4534E}" type="slidenum">
              <a:rPr lang="en-US" smtClean="0"/>
              <a:pPr/>
              <a:t>75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08063478"/>
      </p:ext>
    </p:extLst>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88CE5-4529-4104-B2B2-B88ACBA4534E}" type="slidenum">
              <a:rPr lang="en-US" smtClean="0"/>
              <a:pPr/>
              <a:t>76</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90166216"/>
      </p:ext>
    </p:extLst>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88CE5-4529-4104-B2B2-B88ACBA4534E}" type="slidenum">
              <a:rPr lang="en-US" smtClean="0"/>
              <a:pPr/>
              <a:t>77</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9956736"/>
      </p:ext>
    </p:extLst>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88CE5-4529-4104-B2B2-B88ACBA4534E}" type="slidenum">
              <a:rPr lang="en-US" smtClean="0"/>
              <a:pPr/>
              <a:t>78</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222217"/>
      </p:ext>
    </p:extLst>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 25614</a:t>
            </a:r>
            <a:r>
              <a:rPr lang="en-US" baseline="0" dirty="0" smtClean="0"/>
              <a:t>  </a:t>
            </a:r>
            <a:r>
              <a:rPr lang="en-US" dirty="0" smtClean="0"/>
              <a:t>Out = 94545</a:t>
            </a:r>
          </a:p>
        </p:txBody>
      </p:sp>
      <p:sp>
        <p:nvSpPr>
          <p:cNvPr id="76804"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Calibri" pitchFamily="-65" charset="0"/>
                <a:ea typeface="ＭＳ Ｐゴシック" pitchFamily="-65" charset="-128"/>
              </a:defRPr>
            </a:lvl1pPr>
            <a:lvl2pPr marL="38779583" indent="-38312163" eaLnBrk="0" hangingPunct="0">
              <a:defRPr sz="2400">
                <a:solidFill>
                  <a:schemeClr val="tx1"/>
                </a:solidFill>
                <a:latin typeface="Calibri" pitchFamily="-65" charset="0"/>
                <a:ea typeface="ＭＳ Ｐゴシック" pitchFamily="-65" charset="-128"/>
              </a:defRPr>
            </a:lvl2pPr>
            <a:lvl3pPr eaLnBrk="0" hangingPunct="0">
              <a:defRPr sz="2400">
                <a:solidFill>
                  <a:schemeClr val="tx1"/>
                </a:solidFill>
                <a:latin typeface="Calibri" pitchFamily="-65" charset="0"/>
                <a:ea typeface="ＭＳ Ｐゴシック" pitchFamily="-65" charset="-128"/>
              </a:defRPr>
            </a:lvl3pPr>
            <a:lvl4pPr eaLnBrk="0" hangingPunct="0">
              <a:defRPr sz="2400">
                <a:solidFill>
                  <a:schemeClr val="tx1"/>
                </a:solidFill>
                <a:latin typeface="Calibri" pitchFamily="-65" charset="0"/>
                <a:ea typeface="ＭＳ Ｐゴシック" pitchFamily="-65" charset="-128"/>
              </a:defRPr>
            </a:lvl4pPr>
            <a:lvl5pPr eaLnBrk="0" hangingPunct="0">
              <a:defRPr sz="2400">
                <a:solidFill>
                  <a:schemeClr val="tx1"/>
                </a:solidFill>
                <a:latin typeface="Calibri" pitchFamily="-65" charset="0"/>
                <a:ea typeface="ＭＳ Ｐゴシック" pitchFamily="-65" charset="-128"/>
              </a:defRPr>
            </a:lvl5pPr>
            <a:lvl6pPr marL="467420" eaLnBrk="0" fontAlgn="base" hangingPunct="0">
              <a:spcBef>
                <a:spcPct val="0"/>
              </a:spcBef>
              <a:spcAft>
                <a:spcPct val="0"/>
              </a:spcAft>
              <a:defRPr sz="2400">
                <a:solidFill>
                  <a:schemeClr val="tx1"/>
                </a:solidFill>
                <a:latin typeface="Calibri" pitchFamily="-65" charset="0"/>
                <a:ea typeface="ＭＳ Ｐゴシック" pitchFamily="-65" charset="-128"/>
              </a:defRPr>
            </a:lvl6pPr>
            <a:lvl7pPr marL="934839" eaLnBrk="0" fontAlgn="base" hangingPunct="0">
              <a:spcBef>
                <a:spcPct val="0"/>
              </a:spcBef>
              <a:spcAft>
                <a:spcPct val="0"/>
              </a:spcAft>
              <a:defRPr sz="2400">
                <a:solidFill>
                  <a:schemeClr val="tx1"/>
                </a:solidFill>
                <a:latin typeface="Calibri" pitchFamily="-65" charset="0"/>
                <a:ea typeface="ＭＳ Ｐゴシック" pitchFamily="-65" charset="-128"/>
              </a:defRPr>
            </a:lvl7pPr>
            <a:lvl8pPr marL="1402258" eaLnBrk="0" fontAlgn="base" hangingPunct="0">
              <a:spcBef>
                <a:spcPct val="0"/>
              </a:spcBef>
              <a:spcAft>
                <a:spcPct val="0"/>
              </a:spcAft>
              <a:defRPr sz="2400">
                <a:solidFill>
                  <a:schemeClr val="tx1"/>
                </a:solidFill>
                <a:latin typeface="Calibri" pitchFamily="-65" charset="0"/>
                <a:ea typeface="ＭＳ Ｐゴシック" pitchFamily="-65" charset="-128"/>
              </a:defRPr>
            </a:lvl8pPr>
            <a:lvl9pPr marL="1869678" eaLnBrk="0" fontAlgn="base" hangingPunct="0">
              <a:spcBef>
                <a:spcPct val="0"/>
              </a:spcBef>
              <a:spcAft>
                <a:spcPct val="0"/>
              </a:spcAft>
              <a:defRPr sz="2400">
                <a:solidFill>
                  <a:schemeClr val="tx1"/>
                </a:solidFill>
                <a:latin typeface="Calibri" pitchFamily="-65" charset="0"/>
                <a:ea typeface="ＭＳ Ｐゴシック" pitchFamily="-65" charset="-128"/>
              </a:defRPr>
            </a:lvl9pPr>
          </a:lstStyle>
          <a:p>
            <a:pPr eaLnBrk="1" hangingPunct="1"/>
            <a:fld id="{2902F722-D42F-46B6-9E21-6C327E7559E5}" type="slidenum">
              <a:rPr lang="en-US" sz="1200"/>
              <a:pPr eaLnBrk="1" hangingPunct="1"/>
              <a:t>79</a:t>
            </a:fld>
            <a:endParaRPr lang="en-US" sz="12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26849229"/>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6FE51399-8642-1345-9F64-410D76CE879D}" type="slidenum">
              <a:rPr lang="en-US"/>
              <a:pPr/>
              <a:t>15</a:t>
            </a:fld>
            <a:endParaRPr lang="en-US"/>
          </a:p>
        </p:txBody>
      </p:sp>
      <p:sp>
        <p:nvSpPr>
          <p:cNvPr id="24579" name="Rectangle 7"/>
          <p:cNvSpPr txBox="1">
            <a:spLocks noGrp="1" noChangeArrowheads="1"/>
          </p:cNvSpPr>
          <p:nvPr/>
        </p:nvSpPr>
        <p:spPr bwMode="auto">
          <a:xfrm>
            <a:off x="3996849" y="8843645"/>
            <a:ext cx="3056414" cy="465455"/>
          </a:xfrm>
          <a:prstGeom prst="rect">
            <a:avLst/>
          </a:prstGeom>
          <a:noFill/>
          <a:ln w="9525">
            <a:noFill/>
            <a:miter lim="800000"/>
            <a:headEnd/>
            <a:tailEnd/>
          </a:ln>
        </p:spPr>
        <p:txBody>
          <a:bodyPr lIns="93497" tIns="46749" rIns="93497" bIns="46749" anchor="b">
            <a:prstTxWarp prst="textNoShape">
              <a:avLst/>
            </a:prstTxWarp>
          </a:bodyPr>
          <a:lstStyle/>
          <a:p>
            <a:pPr algn="r"/>
            <a:fld id="{D9418CDE-B3FF-5943-94E8-3415DA3B8D5D}" type="slidenum">
              <a:rPr lang="en-US" sz="1200"/>
              <a:pPr algn="r"/>
              <a:t>15</a:t>
            </a:fld>
            <a:endParaRPr lang="en-US" sz="1200" dirty="0"/>
          </a:p>
        </p:txBody>
      </p:sp>
      <p:sp>
        <p:nvSpPr>
          <p:cNvPr id="245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i="1">
              <a:latin typeface="Times New Roman" pitchFamily="-65"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6383365"/>
      </p:ext>
    </p:extLst>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88CE5-4529-4104-B2B2-B88ACBA4534E}" type="slidenum">
              <a:rPr lang="en-US" smtClean="0"/>
              <a:pPr/>
              <a:t>80</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1971496"/>
      </p:ext>
    </p:extLst>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988CE5-4529-4104-B2B2-B88ACBA4534E}" type="slidenum">
              <a:rPr lang="en-US" smtClean="0"/>
              <a:pPr/>
              <a:t>81</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75618957"/>
      </p:ext>
    </p:extLst>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988CE5-4529-4104-B2B2-B88ACBA4534E}" type="slidenum">
              <a:rPr lang="en-US" smtClean="0"/>
              <a:pPr/>
              <a:t>82</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08914283"/>
      </p:ext>
    </p:extLst>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988CE5-4529-4104-B2B2-B88ACBA4534E}" type="slidenum">
              <a:rPr lang="en-US" smtClean="0"/>
              <a:pPr/>
              <a:t>83</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67828790"/>
      </p:ext>
    </p:extLst>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we think these high impact</a:t>
            </a:r>
            <a:r>
              <a:rPr lang="en-US" baseline="0" dirty="0" smtClean="0"/>
              <a:t> practices are good for everyone, if your college cannot afford to scale an intervention for the entire college, you could run an analysis like this and see that student success courses are especially important to developmental education students. </a:t>
            </a:r>
          </a:p>
          <a:p>
            <a:endParaRPr lang="en-US" baseline="0" dirty="0" smtClean="0"/>
          </a:p>
          <a:p>
            <a:r>
              <a:rPr lang="en-US" b="1" baseline="0" dirty="0" smtClean="0">
                <a:sym typeface="Wingdings" panose="05000000000000000000" pitchFamily="2" charset="2"/>
              </a:rPr>
              <a:t>  After asking the question, flip back to the previous slide for discussion. </a:t>
            </a:r>
            <a:endParaRPr lang="en-US" b="1" dirty="0"/>
          </a:p>
        </p:txBody>
      </p:sp>
      <p:sp>
        <p:nvSpPr>
          <p:cNvPr id="4" name="Slide Number Placeholder 3"/>
          <p:cNvSpPr>
            <a:spLocks noGrp="1"/>
          </p:cNvSpPr>
          <p:nvPr>
            <p:ph type="sldNum" sz="quarter" idx="10"/>
          </p:nvPr>
        </p:nvSpPr>
        <p:spPr/>
        <p:txBody>
          <a:bodyPr/>
          <a:lstStyle/>
          <a:p>
            <a:fld id="{F5988CE5-4529-4104-B2B2-B88ACBA4534E}" type="slidenum">
              <a:rPr lang="en-US" smtClean="0"/>
              <a:pPr/>
              <a:t>84</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65497901"/>
      </p:ext>
    </p:extLst>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988CE5-4529-4104-B2B2-B88ACBA4534E}" type="slidenum">
              <a:rPr lang="en-US" smtClean="0"/>
              <a:pPr/>
              <a:t>85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46706165"/>
      </p:ext>
    </p:extLst>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atin typeface="Arial" pitchFamily="-65" charset="0"/>
              <a:ea typeface="Arial" pitchFamily="-65" charset="0"/>
              <a:cs typeface="Arial" pitchFamily="-65" charset="0"/>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A55167F3-6CAF-3D46-A095-4DF6CF4715FE}" type="slidenum">
              <a:rPr lang="en-US"/>
              <a:pPr/>
              <a:t>86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37876504"/>
      </p:ext>
    </p:extLst>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atin typeface="Times" pitchFamily="-65" charset="0"/>
            </a:endParaRPr>
          </a:p>
        </p:txBody>
      </p:sp>
      <p:sp>
        <p:nvSpPr>
          <p:cNvPr id="96260" name="Slide Number Placeholder 3"/>
          <p:cNvSpPr>
            <a:spLocks noGrp="1"/>
          </p:cNvSpPr>
          <p:nvPr>
            <p:ph type="sldNum" sz="quarter" idx="5"/>
          </p:nvPr>
        </p:nvSpPr>
        <p:spPr bwMode="auto">
          <a:noFill/>
          <a:ln>
            <a:miter lim="800000"/>
            <a:headEnd/>
            <a:tailEnd/>
          </a:ln>
        </p:spPr>
        <p:txBody>
          <a:bodyPr/>
          <a:lstStyle/>
          <a:p>
            <a:fld id="{DFB263BF-2DAC-7D4D-937E-E62325A482B3}" type="slidenum">
              <a:rPr lang="en-US">
                <a:latin typeface="Times" pitchFamily="-65" charset="0"/>
              </a:rPr>
              <a:pPr/>
              <a:t>95</a:t>
            </a:fld>
            <a:endParaRPr lang="en-US">
              <a:latin typeface="Times" pitchFamily="-65"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97185241"/>
      </p:ext>
    </p:extLst>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atin typeface="Times" pitchFamily="-65" charset="0"/>
            </a:endParaRPr>
          </a:p>
        </p:txBody>
      </p:sp>
      <p:sp>
        <p:nvSpPr>
          <p:cNvPr id="96260" name="Slide Number Placeholder 3"/>
          <p:cNvSpPr>
            <a:spLocks noGrp="1"/>
          </p:cNvSpPr>
          <p:nvPr>
            <p:ph type="sldNum" sz="quarter" idx="5"/>
          </p:nvPr>
        </p:nvSpPr>
        <p:spPr bwMode="auto">
          <a:noFill/>
          <a:ln>
            <a:miter lim="800000"/>
            <a:headEnd/>
            <a:tailEnd/>
          </a:ln>
        </p:spPr>
        <p:txBody>
          <a:bodyPr/>
          <a:lstStyle/>
          <a:p>
            <a:fld id="{DFB263BF-2DAC-7D4D-937E-E62325A482B3}" type="slidenum">
              <a:rPr lang="en-US">
                <a:latin typeface="Times" pitchFamily="-65" charset="0"/>
              </a:rPr>
              <a:pPr/>
              <a:t>96</a:t>
            </a:fld>
            <a:endParaRPr lang="en-US">
              <a:latin typeface="Times" pitchFamily="-65"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0664465"/>
      </p:ext>
    </p:extLst>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996849" y="8843645"/>
            <a:ext cx="3056414" cy="465455"/>
          </a:xfrm>
          <a:prstGeom prst="rect">
            <a:avLst/>
          </a:prstGeom>
          <a:noFill/>
          <a:ln w="9525">
            <a:noFill/>
            <a:miter lim="800000"/>
            <a:headEnd/>
            <a:tailEnd/>
          </a:ln>
        </p:spPr>
        <p:txBody>
          <a:bodyPr lIns="93497" tIns="46749" rIns="93497" bIns="46749" anchor="b">
            <a:prstTxWarp prst="textNoShape">
              <a:avLst/>
            </a:prstTxWarp>
          </a:bodyPr>
          <a:lstStyle/>
          <a:p>
            <a:pPr algn="r"/>
            <a:fld id="{BB7F5F61-50FA-3646-93D5-14290396ED95}" type="slidenum">
              <a:rPr lang="en-US" sz="1200"/>
              <a:pPr algn="r"/>
              <a:t>97</a:t>
            </a:fld>
            <a:endParaRPr lang="en-US" sz="1200" dirty="0"/>
          </a:p>
        </p:txBody>
      </p:sp>
      <p:sp>
        <p:nvSpPr>
          <p:cNvPr id="100355" name="Rectangle 7"/>
          <p:cNvSpPr txBox="1">
            <a:spLocks noGrp="1" noChangeArrowheads="1"/>
          </p:cNvSpPr>
          <p:nvPr/>
        </p:nvSpPr>
        <p:spPr bwMode="auto">
          <a:xfrm>
            <a:off x="3996849" y="8843645"/>
            <a:ext cx="3056414" cy="465455"/>
          </a:xfrm>
          <a:prstGeom prst="rect">
            <a:avLst/>
          </a:prstGeom>
          <a:noFill/>
          <a:ln w="9525">
            <a:noFill/>
            <a:miter lim="800000"/>
            <a:headEnd/>
            <a:tailEnd/>
          </a:ln>
        </p:spPr>
        <p:txBody>
          <a:bodyPr lIns="93497" tIns="46749" rIns="93497" bIns="46749" anchor="b">
            <a:prstTxWarp prst="textNoShape">
              <a:avLst/>
            </a:prstTxWarp>
          </a:bodyPr>
          <a:lstStyle/>
          <a:p>
            <a:pPr algn="r"/>
            <a:fld id="{5D8D343C-0680-2941-BC82-7766F3BFAEEF}" type="slidenum">
              <a:rPr lang="en-US" sz="1200"/>
              <a:pPr algn="r"/>
              <a:t>97</a:t>
            </a:fld>
            <a:endParaRPr lang="en-US" sz="1200" dirty="0"/>
          </a:p>
        </p:txBody>
      </p:sp>
      <p:sp>
        <p:nvSpPr>
          <p:cNvPr id="10035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29322299"/>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6FE51399-8642-1345-9F64-410D76CE879D}" type="slidenum">
              <a:rPr lang="en-US"/>
              <a:pPr/>
              <a:t>16</a:t>
            </a:fld>
            <a:endParaRPr lang="en-US"/>
          </a:p>
        </p:txBody>
      </p:sp>
      <p:sp>
        <p:nvSpPr>
          <p:cNvPr id="24579" name="Rectangle 7"/>
          <p:cNvSpPr txBox="1">
            <a:spLocks noGrp="1" noChangeArrowheads="1"/>
          </p:cNvSpPr>
          <p:nvPr/>
        </p:nvSpPr>
        <p:spPr bwMode="auto">
          <a:xfrm>
            <a:off x="3996849" y="8843645"/>
            <a:ext cx="3056414" cy="465455"/>
          </a:xfrm>
          <a:prstGeom prst="rect">
            <a:avLst/>
          </a:prstGeom>
          <a:noFill/>
          <a:ln w="9525">
            <a:noFill/>
            <a:miter lim="800000"/>
            <a:headEnd/>
            <a:tailEnd/>
          </a:ln>
        </p:spPr>
        <p:txBody>
          <a:bodyPr lIns="93497" tIns="46749" rIns="93497" bIns="46749" anchor="b">
            <a:prstTxWarp prst="textNoShape">
              <a:avLst/>
            </a:prstTxWarp>
          </a:bodyPr>
          <a:lstStyle/>
          <a:p>
            <a:pPr algn="r"/>
            <a:fld id="{D9418CDE-B3FF-5943-94E8-3415DA3B8D5D}" type="slidenum">
              <a:rPr lang="en-US" sz="1200"/>
              <a:pPr algn="r"/>
              <a:t>16</a:t>
            </a:fld>
            <a:endParaRPr lang="en-US" sz="1200" dirty="0"/>
          </a:p>
        </p:txBody>
      </p:sp>
      <p:sp>
        <p:nvSpPr>
          <p:cNvPr id="245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i="1">
              <a:latin typeface="Times New Roman" pitchFamily="-65"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93057027"/>
      </p:ext>
    </p:extLst>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98</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18087466"/>
      </p:ext>
    </p:extLst>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5D148EFB-73DB-2E42-B75E-5CBF721D5DB6}" type="slidenum">
              <a:rPr lang="en-US">
                <a:latin typeface="Times" pitchFamily="-65" charset="0"/>
                <a:ea typeface="ＭＳ Ｐゴシック" pitchFamily="-65" charset="-128"/>
                <a:cs typeface="ＭＳ Ｐゴシック" pitchFamily="-65" charset="-128"/>
              </a:rPr>
              <a:pPr/>
              <a:t>100</a:t>
            </a:fld>
            <a:endParaRPr lang="en-US">
              <a:latin typeface="Times" pitchFamily="-65" charset="0"/>
              <a:ea typeface="ＭＳ Ｐゴシック" pitchFamily="-65" charset="-128"/>
              <a:cs typeface="ＭＳ Ｐゴシック" pitchFamily="-65" charset="-128"/>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a:spcBef>
                <a:spcPts val="307"/>
              </a:spcBef>
              <a:spcAft>
                <a:spcPts val="307"/>
              </a:spcAft>
            </a:pPr>
            <a:endParaRPr lang="en-US" dirty="0">
              <a:latin typeface="Times New Roman" pitchFamily="-65" charset="0"/>
              <a:ea typeface="ＭＳ Ｐゴシック" pitchFamily="-65" charset="-128"/>
              <a:cs typeface="ＭＳ Ｐゴシック" pitchFamily="-65"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4264300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6FE51399-8642-1345-9F64-410D76CE879D}" type="slidenum">
              <a:rPr lang="en-US"/>
              <a:pPr/>
              <a:t>17</a:t>
            </a:fld>
            <a:endParaRPr lang="en-US"/>
          </a:p>
        </p:txBody>
      </p:sp>
      <p:sp>
        <p:nvSpPr>
          <p:cNvPr id="24579" name="Rectangle 7"/>
          <p:cNvSpPr txBox="1">
            <a:spLocks noGrp="1" noChangeArrowheads="1"/>
          </p:cNvSpPr>
          <p:nvPr/>
        </p:nvSpPr>
        <p:spPr bwMode="auto">
          <a:xfrm>
            <a:off x="3996849" y="8843645"/>
            <a:ext cx="3056414" cy="465455"/>
          </a:xfrm>
          <a:prstGeom prst="rect">
            <a:avLst/>
          </a:prstGeom>
          <a:noFill/>
          <a:ln w="9525">
            <a:noFill/>
            <a:miter lim="800000"/>
            <a:headEnd/>
            <a:tailEnd/>
          </a:ln>
        </p:spPr>
        <p:txBody>
          <a:bodyPr lIns="93497" tIns="46749" rIns="93497" bIns="46749" anchor="b">
            <a:prstTxWarp prst="textNoShape">
              <a:avLst/>
            </a:prstTxWarp>
          </a:bodyPr>
          <a:lstStyle/>
          <a:p>
            <a:pPr algn="r"/>
            <a:fld id="{D9418CDE-B3FF-5943-94E8-3415DA3B8D5D}" type="slidenum">
              <a:rPr lang="en-US" sz="1200"/>
              <a:pPr algn="r"/>
              <a:t>17</a:t>
            </a:fld>
            <a:endParaRPr lang="en-US" sz="1200" dirty="0"/>
          </a:p>
        </p:txBody>
      </p:sp>
      <p:sp>
        <p:nvSpPr>
          <p:cNvPr id="245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i="1">
              <a:latin typeface="Times New Roman" pitchFamily="-65"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22941156"/>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6FE51399-8642-1345-9F64-410D76CE879D}" type="slidenum">
              <a:rPr lang="en-US"/>
              <a:pPr/>
              <a:t>18</a:t>
            </a:fld>
            <a:endParaRPr lang="en-US"/>
          </a:p>
        </p:txBody>
      </p:sp>
      <p:sp>
        <p:nvSpPr>
          <p:cNvPr id="24579" name="Rectangle 7"/>
          <p:cNvSpPr txBox="1">
            <a:spLocks noGrp="1" noChangeArrowheads="1"/>
          </p:cNvSpPr>
          <p:nvPr/>
        </p:nvSpPr>
        <p:spPr bwMode="auto">
          <a:xfrm>
            <a:off x="3996849" y="8843645"/>
            <a:ext cx="3056414" cy="465455"/>
          </a:xfrm>
          <a:prstGeom prst="rect">
            <a:avLst/>
          </a:prstGeom>
          <a:noFill/>
          <a:ln w="9525">
            <a:noFill/>
            <a:miter lim="800000"/>
            <a:headEnd/>
            <a:tailEnd/>
          </a:ln>
        </p:spPr>
        <p:txBody>
          <a:bodyPr lIns="93497" tIns="46749" rIns="93497" bIns="46749" anchor="b">
            <a:prstTxWarp prst="textNoShape">
              <a:avLst/>
            </a:prstTxWarp>
          </a:bodyPr>
          <a:lstStyle/>
          <a:p>
            <a:pPr algn="r"/>
            <a:fld id="{D9418CDE-B3FF-5943-94E8-3415DA3B8D5D}" type="slidenum">
              <a:rPr lang="en-US" sz="1200"/>
              <a:pPr algn="r"/>
              <a:t>18</a:t>
            </a:fld>
            <a:endParaRPr lang="en-US" sz="1200" dirty="0"/>
          </a:p>
        </p:txBody>
      </p:sp>
      <p:sp>
        <p:nvSpPr>
          <p:cNvPr id="245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i="1">
              <a:latin typeface="Times New Roman" pitchFamily="-65"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90260302"/>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B5F8EE5A-0046-AF44-A07D-80DD434E250A}" type="slidenum">
              <a:rPr lang="en-US"/>
              <a:pPr/>
              <a:t>19</a:t>
            </a:fld>
            <a:endParaRPr lang="en-US"/>
          </a:p>
        </p:txBody>
      </p:sp>
      <p:sp>
        <p:nvSpPr>
          <p:cNvPr id="24579" name="Rectangle 7"/>
          <p:cNvSpPr txBox="1">
            <a:spLocks noGrp="1" noChangeArrowheads="1"/>
          </p:cNvSpPr>
          <p:nvPr/>
        </p:nvSpPr>
        <p:spPr bwMode="auto">
          <a:xfrm>
            <a:off x="3996849" y="8843645"/>
            <a:ext cx="3056414" cy="465455"/>
          </a:xfrm>
          <a:prstGeom prst="rect">
            <a:avLst/>
          </a:prstGeom>
          <a:noFill/>
          <a:ln w="9525">
            <a:noFill/>
            <a:miter lim="800000"/>
            <a:headEnd/>
            <a:tailEnd/>
          </a:ln>
        </p:spPr>
        <p:txBody>
          <a:bodyPr lIns="93494" tIns="46747" rIns="93494" bIns="46747" anchor="b">
            <a:prstTxWarp prst="textNoShape">
              <a:avLst/>
            </a:prstTxWarp>
          </a:bodyPr>
          <a:lstStyle/>
          <a:p>
            <a:pPr algn="r"/>
            <a:fld id="{DC509738-5D8C-8342-81D0-D3A004F6FCBB}" type="slidenum">
              <a:rPr lang="en-US" sz="1200"/>
              <a:pPr algn="r"/>
              <a:t>19</a:t>
            </a:fld>
            <a:endParaRPr lang="en-US" sz="1200" dirty="0"/>
          </a:p>
        </p:txBody>
      </p:sp>
      <p:sp>
        <p:nvSpPr>
          <p:cNvPr id="245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i="1">
              <a:latin typeface="Times New Roman" pitchFamily="-65"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99970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 Id="rId3"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ver Slide">
    <p:spTree>
      <p:nvGrpSpPr>
        <p:cNvPr id="1" name=""/>
        <p:cNvGrpSpPr/>
        <p:nvPr/>
      </p:nvGrpSpPr>
      <p:grpSpPr>
        <a:xfrm>
          <a:off x="0" y="0"/>
          <a:ext cx="0" cy="0"/>
          <a:chOff x="0" y="0"/>
          <a:chExt cx="0" cy="0"/>
        </a:xfrm>
      </p:grpSpPr>
      <p:sp>
        <p:nvSpPr>
          <p:cNvPr id="7" name="Rectangle 6"/>
          <p:cNvSpPr/>
          <p:nvPr userDrawn="1"/>
        </p:nvSpPr>
        <p:spPr>
          <a:xfrm>
            <a:off x="-76200" y="-76200"/>
            <a:ext cx="9296400" cy="7010400"/>
          </a:xfrm>
          <a:prstGeom prst="rect">
            <a:avLst/>
          </a:prstGeom>
          <a:solidFill>
            <a:srgbClr val="FFF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152400" y="-152400"/>
            <a:ext cx="2743200" cy="6553200"/>
          </a:xfrm>
          <a:prstGeom prst="rect">
            <a:avLst/>
          </a:prstGeom>
          <a:solidFill>
            <a:srgbClr val="CFA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4800" y="493486"/>
            <a:ext cx="1817342" cy="897423"/>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r="5486"/>
          <a:stretch/>
        </p:blipFill>
        <p:spPr>
          <a:xfrm>
            <a:off x="-34798" y="1715020"/>
            <a:ext cx="2625598" cy="4685780"/>
          </a:xfrm>
          <a:prstGeom prst="rect">
            <a:avLst/>
          </a:prstGeom>
        </p:spPr>
      </p:pic>
      <p:sp>
        <p:nvSpPr>
          <p:cNvPr id="5" name="Rectangle 4"/>
          <p:cNvSpPr/>
          <p:nvPr userDrawn="1"/>
        </p:nvSpPr>
        <p:spPr>
          <a:xfrm>
            <a:off x="-457200" y="6400800"/>
            <a:ext cx="9829800" cy="908892"/>
          </a:xfrm>
          <a:prstGeom prst="rect">
            <a:avLst/>
          </a:prstGeom>
          <a:solidFill>
            <a:srgbClr val="FFFDE9"/>
          </a:solidFill>
          <a:ln w="57150">
            <a:solidFill>
              <a:srgbClr val="0042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713699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59B230-32BF-4D04-A131-2977A547ABBD}" type="datetimeFigureOut">
              <a:rPr lang="en-US" smtClean="0"/>
              <a:pPr/>
              <a:t>11/4/14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5C2987-BE89-4522-A199-1B86ADA4BBF2}"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87198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59B230-32BF-4D04-A131-2977A547ABBD}" type="datetimeFigureOut">
              <a:rPr lang="en-US" smtClean="0"/>
              <a:pPr/>
              <a:t>11/4/14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5C2987-BE89-4522-A199-1B86ADA4BBF2}"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50461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59B230-32BF-4D04-A131-2977A547ABBD}" type="datetimeFigureOut">
              <a:rPr lang="en-US" smtClean="0"/>
              <a:pPr/>
              <a:t>11/4/14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5C2987-BE89-4522-A199-1B86ADA4BBF2}"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53642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59B230-32BF-4D04-A131-2977A547ABBD}" type="datetimeFigureOut">
              <a:rPr lang="en-US" smtClean="0"/>
              <a:pPr/>
              <a:t>11/4/14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5C2987-BE89-4522-A199-1B86ADA4BBF2}"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67460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59B230-32BF-4D04-A131-2977A547ABBD}" type="datetimeFigureOut">
              <a:rPr lang="en-US" smtClean="0"/>
              <a:pPr/>
              <a:t>11/4/14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5C2987-BE89-4522-A199-1B86ADA4BBF2}"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93998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9B230-32BF-4D04-A131-2977A547ABBD}" type="datetimeFigureOut">
              <a:rPr lang="en-US" smtClean="0"/>
              <a:pPr/>
              <a:t>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5C2987-BE89-4522-A199-1B86ADA4BBF2}"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15982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9B230-32BF-4D04-A131-2977A547ABBD}" type="datetimeFigureOut">
              <a:rPr lang="en-US" smtClean="0"/>
              <a:pPr/>
              <a:t>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5C2987-BE89-4522-A199-1B86ADA4BBF2}"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42614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6DD9BC-F2C7-4521-B6EE-18C34A43FFF3}" type="datetimeFigureOut">
              <a:rPr lang="en-US" smtClean="0"/>
              <a:pPr/>
              <a:t>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79592A-23BD-4B1B-8F2F-D6E058197287}"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33057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DD9BC-F2C7-4521-B6EE-18C34A43FFF3}" type="datetimeFigureOut">
              <a:rPr lang="en-US" smtClean="0"/>
              <a:pPr/>
              <a:t>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79592A-23BD-4B1B-8F2F-D6E058197287}"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52804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6DD9BC-F2C7-4521-B6EE-18C34A43FFF3}" type="datetimeFigureOut">
              <a:rPr lang="en-US" smtClean="0"/>
              <a:pPr/>
              <a:t>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79592A-23BD-4B1B-8F2F-D6E058197287}"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6376463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ransitional Title Slide">
    <p:spTree>
      <p:nvGrpSpPr>
        <p:cNvPr id="1" name=""/>
        <p:cNvGrpSpPr/>
        <p:nvPr/>
      </p:nvGrpSpPr>
      <p:grpSpPr>
        <a:xfrm>
          <a:off x="0" y="0"/>
          <a:ext cx="0" cy="0"/>
          <a:chOff x="0" y="0"/>
          <a:chExt cx="0" cy="0"/>
        </a:xfrm>
      </p:grpSpPr>
      <p:sp>
        <p:nvSpPr>
          <p:cNvPr id="7" name="Rectangle 6"/>
          <p:cNvSpPr/>
          <p:nvPr userDrawn="1"/>
        </p:nvSpPr>
        <p:spPr>
          <a:xfrm>
            <a:off x="-76200" y="-76200"/>
            <a:ext cx="9296400" cy="7010400"/>
          </a:xfrm>
          <a:prstGeom prst="rect">
            <a:avLst/>
          </a:prstGeom>
          <a:solidFill>
            <a:srgbClr val="CFA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28600" y="2286000"/>
            <a:ext cx="9677400" cy="3657600"/>
          </a:xfrm>
          <a:prstGeom prst="rect">
            <a:avLst/>
          </a:prstGeom>
          <a:solidFill>
            <a:srgbClr val="DFC4A0"/>
          </a:solidFill>
          <a:ln w="57150">
            <a:solidFill>
              <a:srgbClr val="FFFD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67" descr="coverimagecrop3"/>
          <p:cNvPicPr>
            <a:picLocks noChangeAspect="1" noChangeArrowheads="1"/>
          </p:cNvPicPr>
          <p:nvPr userDrawn="1"/>
        </p:nvPicPr>
        <p:blipFill rotWithShape="1">
          <a:blip r:embed="rId2" cstate="print"/>
          <a:srcRect b="16876"/>
          <a:stretch/>
        </p:blipFill>
        <p:spPr bwMode="auto">
          <a:xfrm>
            <a:off x="3581400" y="2639112"/>
            <a:ext cx="5407024" cy="2999688"/>
          </a:xfrm>
          <a:prstGeom prst="rect">
            <a:avLst/>
          </a:prstGeom>
          <a:noFill/>
          <a:ln w="12700">
            <a:solidFill>
              <a:srgbClr val="FFFDE9"/>
            </a:solidFill>
            <a:miter lim="800000"/>
            <a:headEnd/>
            <a:tailEnd/>
          </a:ln>
        </p:spPr>
      </p:pic>
      <p:pic>
        <p:nvPicPr>
          <p:cNvPr id="12" name="Picture 11"/>
          <p:cNvPicPr>
            <a:picLocks noChangeAspect="1"/>
          </p:cNvPicPr>
          <p:nvPr userDrawn="1"/>
        </p:nvPicPr>
        <p:blipFill rotWithShape="1">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4910"/>
          <a:stretch/>
        </p:blipFill>
        <p:spPr>
          <a:xfrm>
            <a:off x="152400" y="2639112"/>
            <a:ext cx="3154576" cy="2999688"/>
          </a:xfrm>
          <a:prstGeom prst="rect">
            <a:avLst/>
          </a:prstGeom>
          <a:ln w="12700">
            <a:solidFill>
              <a:srgbClr val="FFFDE9"/>
            </a:solidFill>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848696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6DD9BC-F2C7-4521-B6EE-18C34A43FFF3}" type="datetimeFigureOut">
              <a:rPr lang="en-US" smtClean="0"/>
              <a:pPr/>
              <a:t>11/4/14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79592A-23BD-4B1B-8F2F-D6E058197287}"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56775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6DD9BC-F2C7-4521-B6EE-18C34A43FFF3}" type="datetimeFigureOut">
              <a:rPr lang="en-US" smtClean="0"/>
              <a:pPr/>
              <a:t>11/4/14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79592A-23BD-4B1B-8F2F-D6E058197287}"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38749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6DD9BC-F2C7-4521-B6EE-18C34A43FFF3}" type="datetimeFigureOut">
              <a:rPr lang="en-US" smtClean="0"/>
              <a:pPr/>
              <a:t>11/4/14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79592A-23BD-4B1B-8F2F-D6E058197287}"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45259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DD9BC-F2C7-4521-B6EE-18C34A43FFF3}" type="datetimeFigureOut">
              <a:rPr lang="en-US" smtClean="0"/>
              <a:pPr/>
              <a:t>11/4/14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79592A-23BD-4B1B-8F2F-D6E058197287}"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30216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DD9BC-F2C7-4521-B6EE-18C34A43FFF3}" type="datetimeFigureOut">
              <a:rPr lang="en-US" smtClean="0"/>
              <a:pPr/>
              <a:t>11/4/14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79592A-23BD-4B1B-8F2F-D6E058197287}"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24054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DD9BC-F2C7-4521-B6EE-18C34A43FFF3}" type="datetimeFigureOut">
              <a:rPr lang="en-US" smtClean="0"/>
              <a:pPr/>
              <a:t>11/4/14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79592A-23BD-4B1B-8F2F-D6E058197287}"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47197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DD9BC-F2C7-4521-B6EE-18C34A43FFF3}" type="datetimeFigureOut">
              <a:rPr lang="en-US" smtClean="0"/>
              <a:pPr/>
              <a:t>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79592A-23BD-4B1B-8F2F-D6E058197287}"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62703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DD9BC-F2C7-4521-B6EE-18C34A43FFF3}" type="datetimeFigureOut">
              <a:rPr lang="en-US" smtClean="0"/>
              <a:pPr/>
              <a:t>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79592A-23BD-4B1B-8F2F-D6E058197287}"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6468360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Slide">
    <p:bg>
      <p:bgRef idx="1001">
        <a:schemeClr val="bg1"/>
      </p:bgRef>
    </p:bg>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122770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800100"/>
            <a:ext cx="7632700" cy="10795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88950" y="2133600"/>
            <a:ext cx="7613650" cy="4279900"/>
          </a:xfrm>
          <a:prstGeom prst="rect">
            <a:avLst/>
          </a:prstGeom>
          <a:ln>
            <a:noFill/>
          </a:ln>
        </p:spPr>
        <p:txBody>
          <a:bodyPr/>
          <a:lstStyle>
            <a:lvl2pPr>
              <a:defRPr>
                <a:solidFill>
                  <a:srgbClr val="993300"/>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xfrm>
            <a:off x="152400" y="6489700"/>
            <a:ext cx="8394700" cy="457200"/>
          </a:xfrm>
          <a:prstGeom prst="rect">
            <a:avLst/>
          </a:prstGeom>
          <a:ln>
            <a:solidFill>
              <a:srgbClr val="993300"/>
            </a:solidFill>
          </a:ln>
        </p:spPr>
        <p:txBody>
          <a:bodyPr/>
          <a:lstStyle>
            <a:lvl1pPr>
              <a:defRPr>
                <a:solidFill>
                  <a:srgbClr val="993300"/>
                </a:solidFill>
              </a:defRPr>
            </a:lvl1pPr>
          </a:lstStyle>
          <a:p>
            <a:pPr>
              <a:defRPr/>
            </a:pPr>
            <a:r>
              <a:rPr lang="en-US" dirty="0"/>
              <a:t>Center for Community College Student Engagement</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3116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81000" y="6224588"/>
            <a:ext cx="8382000" cy="365125"/>
          </a:xfrm>
          <a:prstGeom prst="rect">
            <a:avLst/>
          </a:prstGeom>
        </p:spPr>
        <p:txBody>
          <a:bodyPr/>
          <a:lstStyle>
            <a:lvl1pPr>
              <a:defRPr/>
            </a:lvl1pPr>
          </a:lstStyle>
          <a:p>
            <a:pPr>
              <a:defRPr/>
            </a:pPr>
            <a:r>
              <a:rPr lang="en-US"/>
              <a:t>2013 High-Impact Practices Institute</a:t>
            </a:r>
          </a:p>
        </p:txBody>
      </p:sp>
      <p:sp>
        <p:nvSpPr>
          <p:cNvPr id="3" name="Slide Number Placeholder 5"/>
          <p:cNvSpPr>
            <a:spLocks noGrp="1"/>
          </p:cNvSpPr>
          <p:nvPr>
            <p:ph type="sldNum" sz="quarter" idx="11"/>
          </p:nvPr>
        </p:nvSpPr>
        <p:spPr>
          <a:xfrm>
            <a:off x="8534400" y="6630988"/>
            <a:ext cx="609600" cy="244475"/>
          </a:xfrm>
          <a:prstGeom prst="rect">
            <a:avLst/>
          </a:prstGeom>
        </p:spPr>
        <p:txBody>
          <a:bodyPr/>
          <a:lstStyle>
            <a:lvl1pPr>
              <a:defRPr/>
            </a:lvl1pPr>
          </a:lstStyle>
          <a:p>
            <a:pPr>
              <a:defRPr/>
            </a:pPr>
            <a:fld id="{11F4BEAA-8F97-1E40-9CB3-19C5A009FDC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59B230-32BF-4D04-A131-2977A547ABBD}" type="datetimeFigureOut">
              <a:rPr lang="en-US" smtClean="0"/>
              <a:pPr/>
              <a:t>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5C2987-BE89-4522-A199-1B86ADA4BBF2}"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4418811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9B230-32BF-4D04-A131-2977A547ABBD}" type="datetimeFigureOut">
              <a:rPr lang="en-US" smtClean="0"/>
              <a:pPr/>
              <a:t>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5C2987-BE89-4522-A199-1B86ADA4BBF2}"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8856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59B230-32BF-4D04-A131-2977A547ABBD}" type="datetimeFigureOut">
              <a:rPr lang="en-US" smtClean="0"/>
              <a:pPr/>
              <a:t>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5C2987-BE89-4522-A199-1B86ADA4BBF2}"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9685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59B230-32BF-4D04-A131-2977A547ABBD}" type="datetimeFigureOut">
              <a:rPr lang="en-US" smtClean="0"/>
              <a:pPr/>
              <a:t>11/4/14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5C2987-BE89-4522-A199-1B86ADA4BBF2}"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10386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wmf"/><Relationship Id="rId8" Type="http://schemas.openxmlformats.org/officeDocument/2006/relationships/image" Target="../media/image2.w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3.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52400" y="-76200"/>
            <a:ext cx="9448800" cy="838200"/>
          </a:xfrm>
          <a:prstGeom prst="rect">
            <a:avLst/>
          </a:prstGeom>
          <a:solidFill>
            <a:srgbClr val="CFA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pic>
        <p:nvPicPr>
          <p:cNvPr id="9" name="Picture 8"/>
          <p:cNvPicPr>
            <a:picLocks noChangeAspect="1"/>
          </p:cNvPicPr>
          <p:nvPr/>
        </p:nvPicPr>
        <p:blipFill rotWithShape="1">
          <a:blip r:embed="rId7"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 r="43535"/>
          <a:stretch/>
        </p:blipFill>
        <p:spPr>
          <a:xfrm rot="5400000" flipV="1">
            <a:off x="7690049" y="-813871"/>
            <a:ext cx="838200" cy="2313542"/>
          </a:xfrm>
          <a:prstGeom prst="rect">
            <a:avLst/>
          </a:prstGeom>
        </p:spPr>
      </p:pic>
      <p:cxnSp>
        <p:nvCxnSpPr>
          <p:cNvPr id="11" name="Straight Connector 10"/>
          <p:cNvCxnSpPr/>
          <p:nvPr/>
        </p:nvCxnSpPr>
        <p:spPr>
          <a:xfrm>
            <a:off x="-266700" y="762000"/>
            <a:ext cx="9525000" cy="0"/>
          </a:xfrm>
          <a:prstGeom prst="line">
            <a:avLst/>
          </a:prstGeom>
          <a:ln w="28575">
            <a:solidFill>
              <a:srgbClr val="00427A"/>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8"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 y="29200"/>
            <a:ext cx="1216024" cy="600486"/>
          </a:xfrm>
          <a:prstGeom prst="rect">
            <a:avLst/>
          </a:prstGeom>
        </p:spPr>
      </p:pic>
      <p:cxnSp>
        <p:nvCxnSpPr>
          <p:cNvPr id="16" name="Straight Connector 15"/>
          <p:cNvCxnSpPr/>
          <p:nvPr/>
        </p:nvCxnSpPr>
        <p:spPr>
          <a:xfrm>
            <a:off x="-114300" y="6553200"/>
            <a:ext cx="9525000" cy="0"/>
          </a:xfrm>
          <a:prstGeom prst="line">
            <a:avLst/>
          </a:prstGeom>
          <a:ln w="28575">
            <a:solidFill>
              <a:srgbClr val="00427A"/>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47412028"/>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 id="2147483652" r:id="rId4"/>
    <p:sldLayoutId id="2147483690" r:id="rId5"/>
  </p:sldLayoutIdLst>
  <p:timing>
    <p:tnLst>
      <p:par>
        <p:cTn id="1" dur="indefinite" restart="never" nodeType="tmRoot"/>
      </p:par>
    </p:tnLst>
  </p:timing>
  <p:txStyles>
    <p:titleStyle>
      <a:lvl1pPr algn="ctr" defTabSz="914400" rtl="0" eaLnBrk="1" latinLnBrk="0" hangingPunct="1">
        <a:spcBef>
          <a:spcPct val="0"/>
        </a:spcBef>
        <a:buNone/>
        <a:defRPr sz="3600" b="0" i="0" u="none" kern="1200">
          <a:solidFill>
            <a:srgbClr val="9F3A0D"/>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427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9B230-32BF-4D04-A131-2977A547ABBD}" type="datetimeFigureOut">
              <a:rPr lang="en-US" smtClean="0"/>
              <a:pPr/>
              <a:t>11/4/14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C2987-BE89-4522-A199-1B86ADA4BBF2}"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310468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DD9BC-F2C7-4521-B6EE-18C34A43FFF3}" type="datetimeFigureOut">
              <a:rPr lang="en-US" smtClean="0"/>
              <a:pPr/>
              <a:t>11/4/14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9592A-23BD-4B1B-8F2F-D6E058197287}"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4567381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video" Target="file://localhost/Users/arleenarnsparger/Desktop/StudentsSpeakVideo/MPEG-4%20version/students_speak.mp4" TargetMode="External"/><Relationship Id="rId2" Type="http://schemas.openxmlformats.org/officeDocument/2006/relationships/slideLayout" Target="../slideLayouts/slideLayout4.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5.png"/><Relationship Id="rId1" Type="http://schemas.openxmlformats.org/officeDocument/2006/relationships/video" Target="file://localhost/Users/arleenarnsparger/Desktop%20copy/VideoClipsLogo/may%20clips/741.mpg" TargetMode="External"/><Relationship Id="rId2"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chart" Target="../charts/char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chart" Target="../charts/char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chart" Target="../charts/char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chart" Target="../charts/char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chart" Target="../charts/char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chart" Target="../charts/char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chart" Target="../charts/char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chart" Target="../charts/char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chart" Target="../charts/char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chart" Target="../charts/char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chart" Target="../charts/char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chart" Target="../charts/char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chart" Target="../charts/char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15.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linnbenton.edu/faculty-and-staff/hr-safety-and-other-services/institutional-research/surveys/ccsse" TargetMode="External"/><Relationship Id="rId3" Type="http://schemas.openxmlformats.org/officeDocument/2006/relationships/image" Target="../media/image16.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Macintosh%20HD:Users:arleenarnsparger:Desktop:HIIPI2014:HomeworkHIPI2014:Short-Term%20Action%20Plan.doc!OLE_LINK1" TargetMode="External"/><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590800" y="2224888"/>
            <a:ext cx="6858000" cy="584776"/>
          </a:xfrm>
          <a:prstGeom prst="rect">
            <a:avLst/>
          </a:prstGeom>
          <a:noFill/>
        </p:spPr>
        <p:txBody>
          <a:bodyPr wrap="square" rtlCol="0">
            <a:spAutoFit/>
          </a:bodyPr>
          <a:lstStyle/>
          <a:p>
            <a:r>
              <a:rPr lang="en-US" sz="3200" b="1" dirty="0" smtClean="0">
                <a:solidFill>
                  <a:srgbClr val="9F3A0D"/>
                </a:solidFill>
              </a:rPr>
              <a:t>Oregon Community Colleges</a:t>
            </a:r>
            <a:endParaRPr lang="en-US" sz="3200" b="1" dirty="0">
              <a:solidFill>
                <a:srgbClr val="9F3A0D"/>
              </a:solidFill>
            </a:endParaRPr>
          </a:p>
        </p:txBody>
      </p:sp>
      <p:sp>
        <p:nvSpPr>
          <p:cNvPr id="3" name="TextBox 2"/>
          <p:cNvSpPr txBox="1"/>
          <p:nvPr/>
        </p:nvSpPr>
        <p:spPr>
          <a:xfrm>
            <a:off x="2852057" y="4267200"/>
            <a:ext cx="6288314" cy="1077218"/>
          </a:xfrm>
          <a:prstGeom prst="rect">
            <a:avLst/>
          </a:prstGeom>
          <a:noFill/>
        </p:spPr>
        <p:txBody>
          <a:bodyPr wrap="square" rtlCol="0">
            <a:spAutoFit/>
          </a:bodyPr>
          <a:lstStyle/>
          <a:p>
            <a:r>
              <a:rPr lang="en-US" sz="2200" b="1" dirty="0" smtClean="0">
                <a:solidFill>
                  <a:schemeClr val="tx2"/>
                </a:solidFill>
              </a:rPr>
              <a:t>Statewide Workshop</a:t>
            </a:r>
          </a:p>
          <a:p>
            <a:r>
              <a:rPr lang="en-US" sz="2200" b="1" dirty="0" smtClean="0">
                <a:solidFill>
                  <a:schemeClr val="tx2"/>
                </a:solidFill>
              </a:rPr>
              <a:t>November 4, 2014</a:t>
            </a:r>
          </a:p>
          <a:p>
            <a:endParaRPr lang="en-US" sz="2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88499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b="1" i="1" dirty="0" smtClean="0"/>
              <a:t>Students Speak</a:t>
            </a:r>
            <a:endParaRPr lang="en-US" sz="4400" b="1" i="1" dirty="0"/>
          </a:p>
        </p:txBody>
      </p:sp>
      <p:sp>
        <p:nvSpPr>
          <p:cNvPr id="3" name="Content Placeholder 2"/>
          <p:cNvSpPr>
            <a:spLocks noGrp="1"/>
          </p:cNvSpPr>
          <p:nvPr>
            <p:ph idx="1"/>
          </p:nvPr>
        </p:nvSpPr>
        <p:spPr>
          <a:xfrm>
            <a:off x="685800" y="1828800"/>
            <a:ext cx="7613650" cy="4279900"/>
          </a:xfrm>
        </p:spPr>
        <p:txBody>
          <a:bodyPr/>
          <a:lstStyle/>
          <a:p>
            <a:pPr marL="0" indent="0">
              <a:buNone/>
            </a:pPr>
            <a:endParaRPr lang="en-US" dirty="0" smtClean="0"/>
          </a:p>
          <a:p>
            <a:pPr marL="0" indent="0" algn="ctr">
              <a:buNone/>
            </a:pPr>
            <a:r>
              <a:rPr lang="en-US" sz="3600" b="1" i="1" dirty="0" smtClean="0">
                <a:solidFill>
                  <a:schemeClr val="accent1"/>
                </a:solidFill>
              </a:rPr>
              <a:t>Bringing data alive through student voices</a:t>
            </a:r>
            <a:endParaRPr lang="en-US" sz="3600" b="1" i="1" dirty="0">
              <a:solidFill>
                <a:schemeClr val="accent1"/>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8540003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1" name="Rectangle 2"/>
          <p:cNvSpPr>
            <a:spLocks noGrp="1" noChangeArrowheads="1"/>
          </p:cNvSpPr>
          <p:nvPr>
            <p:ph type="title"/>
          </p:nvPr>
        </p:nvSpPr>
        <p:spPr>
          <a:xfrm>
            <a:off x="495300" y="-152399"/>
            <a:ext cx="8039100" cy="2285999"/>
          </a:xfrm>
        </p:spPr>
        <p:txBody>
          <a:bodyPr>
            <a:normAutofit/>
          </a:bodyPr>
          <a:lstStyle/>
          <a:p>
            <a:r>
              <a:rPr lang="en-US" b="1" dirty="0">
                <a:solidFill>
                  <a:schemeClr val="tx2"/>
                </a:solidFill>
                <a:ea typeface="ＭＳ Ｐゴシック" pitchFamily="-65" charset="-128"/>
                <a:cs typeface="ＭＳ Ｐゴシック" pitchFamily="-65" charset="-128"/>
              </a:rPr>
              <a:t>Tools to Help You </a:t>
            </a:r>
            <a:r>
              <a:rPr lang="en-US" dirty="0" smtClean="0">
                <a:solidFill>
                  <a:schemeClr val="tx1"/>
                </a:solidFill>
                <a:ea typeface="ＭＳ Ｐゴシック" pitchFamily="-65" charset="-128"/>
                <a:cs typeface="ＭＳ Ｐゴシック" pitchFamily="-65" charset="-128"/>
              </a:rPr>
              <a:t/>
            </a:r>
            <a:br>
              <a:rPr lang="en-US" dirty="0" smtClean="0">
                <a:solidFill>
                  <a:schemeClr val="tx1"/>
                </a:solidFill>
                <a:ea typeface="ＭＳ Ｐゴシック" pitchFamily="-65" charset="-128"/>
                <a:cs typeface="ＭＳ Ｐゴシック" pitchFamily="-65" charset="-128"/>
              </a:rPr>
            </a:br>
            <a:r>
              <a:rPr lang="en-US" dirty="0" smtClean="0">
                <a:solidFill>
                  <a:schemeClr val="tx1"/>
                </a:solidFill>
                <a:ea typeface="ＭＳ Ｐゴシック" pitchFamily="-65" charset="-128"/>
                <a:cs typeface="ＭＳ Ｐゴシック" pitchFamily="-65" charset="-128"/>
              </a:rPr>
              <a:t/>
            </a:r>
            <a:br>
              <a:rPr lang="en-US" dirty="0" smtClean="0">
                <a:solidFill>
                  <a:schemeClr val="tx1"/>
                </a:solidFill>
                <a:ea typeface="ＭＳ Ｐゴシック" pitchFamily="-65" charset="-128"/>
                <a:cs typeface="ＭＳ Ｐゴシック" pitchFamily="-65" charset="-128"/>
              </a:rPr>
            </a:br>
            <a:r>
              <a:rPr lang="en-US" sz="2800" dirty="0" err="1" smtClean="0">
                <a:solidFill>
                  <a:schemeClr val="tx1"/>
                </a:solidFill>
                <a:ea typeface="ＭＳ Ｐゴシック" pitchFamily="-65" charset="-128"/>
                <a:cs typeface="ＭＳ Ｐゴシック" pitchFamily="-65" charset="-128"/>
              </a:rPr>
              <a:t>www.cccse.org</a:t>
            </a:r>
            <a:r>
              <a:rPr lang="en-US" sz="2800" dirty="0">
                <a:solidFill>
                  <a:schemeClr val="tx1"/>
                </a:solidFill>
                <a:ea typeface="ＭＳ Ｐゴシック" pitchFamily="-65" charset="-128"/>
                <a:cs typeface="ＭＳ Ｐゴシック" pitchFamily="-65" charset="-128"/>
              </a:rPr>
              <a:t/>
            </a:r>
            <a:br>
              <a:rPr lang="en-US" sz="2800" dirty="0">
                <a:solidFill>
                  <a:schemeClr val="tx1"/>
                </a:solidFill>
                <a:ea typeface="ＭＳ Ｐゴシック" pitchFamily="-65" charset="-128"/>
                <a:cs typeface="ＭＳ Ｐゴシック" pitchFamily="-65" charset="-128"/>
              </a:rPr>
            </a:br>
            <a:r>
              <a:rPr lang="en-US" dirty="0">
                <a:solidFill>
                  <a:schemeClr val="tx1"/>
                </a:solidFill>
                <a:ea typeface="ＭＳ Ｐゴシック" pitchFamily="-65" charset="-128"/>
                <a:cs typeface="ＭＳ Ｐゴシック" pitchFamily="-65" charset="-128"/>
              </a:rPr>
              <a:t>	</a:t>
            </a:r>
          </a:p>
        </p:txBody>
      </p:sp>
      <p:sp>
        <p:nvSpPr>
          <p:cNvPr id="135172" name="Rectangle 3"/>
          <p:cNvSpPr>
            <a:spLocks noGrp="1" noChangeArrowheads="1"/>
          </p:cNvSpPr>
          <p:nvPr>
            <p:ph type="body" idx="1"/>
          </p:nvPr>
        </p:nvSpPr>
        <p:spPr>
          <a:xfrm>
            <a:off x="460375" y="1676400"/>
            <a:ext cx="7931150" cy="4970463"/>
          </a:xfrm>
        </p:spPr>
        <p:txBody>
          <a:bodyPr/>
          <a:lstStyle/>
          <a:p>
            <a:pPr>
              <a:tabLst>
                <a:tab pos="63500" algn="l"/>
              </a:tabLst>
            </a:pPr>
            <a:r>
              <a:rPr lang="en-US" sz="2400" i="1" dirty="0">
                <a:ea typeface="ＭＳ Ｐゴシック" pitchFamily="-65" charset="-128"/>
                <a:cs typeface="ＭＳ Ｐゴシック" pitchFamily="-65" charset="-128"/>
              </a:rPr>
              <a:t>Examples from Member Colleges</a:t>
            </a:r>
          </a:p>
          <a:p>
            <a:pPr>
              <a:tabLst>
                <a:tab pos="63500" algn="l"/>
              </a:tabLst>
            </a:pPr>
            <a:r>
              <a:rPr lang="en-US" sz="2400" i="1" dirty="0" smtClean="0">
                <a:solidFill>
                  <a:srgbClr val="AD2F0D"/>
                </a:solidFill>
                <a:ea typeface="ＭＳ Ｐゴシック" pitchFamily="-65" charset="-128"/>
                <a:cs typeface="ＭＳ Ｐゴシック" pitchFamily="-65" charset="-128"/>
              </a:rPr>
              <a:t>Student </a:t>
            </a:r>
            <a:r>
              <a:rPr lang="en-US" sz="2400" i="1" dirty="0">
                <a:solidFill>
                  <a:srgbClr val="AD2F0D"/>
                </a:solidFill>
                <a:ea typeface="ＭＳ Ｐゴシック" pitchFamily="-65" charset="-128"/>
                <a:cs typeface="ＭＳ Ｐゴシック" pitchFamily="-65" charset="-128"/>
              </a:rPr>
              <a:t>Focus Group Toolkit</a:t>
            </a:r>
            <a:r>
              <a:rPr lang="en-US" sz="2400" i="1" dirty="0" smtClean="0">
                <a:solidFill>
                  <a:srgbClr val="AD2F0D"/>
                </a:solidFill>
                <a:ea typeface="ＭＳ Ｐゴシック" pitchFamily="-65" charset="-128"/>
                <a:cs typeface="ＭＳ Ｐゴシック" pitchFamily="-65" charset="-128"/>
              </a:rPr>
              <a:t> </a:t>
            </a:r>
          </a:p>
          <a:p>
            <a:pPr>
              <a:tabLst>
                <a:tab pos="63500" algn="l"/>
              </a:tabLst>
            </a:pPr>
            <a:r>
              <a:rPr lang="en-US" i="1" dirty="0" smtClean="0">
                <a:solidFill>
                  <a:srgbClr val="AD2F0D"/>
                </a:solidFill>
                <a:ea typeface="ＭＳ Ｐゴシック" pitchFamily="-65" charset="-128"/>
                <a:cs typeface="ＭＳ Ｐゴシック" pitchFamily="-65" charset="-128"/>
              </a:rPr>
              <a:t>Focus Group Tools for High-Impact Practices, Men of Color and Faculty &amp; Staff</a:t>
            </a:r>
          </a:p>
          <a:p>
            <a:pPr>
              <a:tabLst>
                <a:tab pos="63500" algn="l"/>
              </a:tabLst>
            </a:pPr>
            <a:r>
              <a:rPr lang="en-US" sz="2400" i="1" dirty="0" smtClean="0">
                <a:solidFill>
                  <a:srgbClr val="AD2F0D"/>
                </a:solidFill>
                <a:ea typeface="ＭＳ Ｐゴシック" pitchFamily="-65" charset="-128"/>
                <a:cs typeface="ＭＳ Ｐゴシック" pitchFamily="-65" charset="-128"/>
              </a:rPr>
              <a:t>Discussion Guides </a:t>
            </a:r>
          </a:p>
          <a:p>
            <a:pPr>
              <a:tabLst>
                <a:tab pos="63500" algn="l"/>
              </a:tabLst>
            </a:pPr>
            <a:r>
              <a:rPr lang="en-US" sz="2400" i="1" dirty="0">
                <a:ea typeface="ＭＳ Ｐゴシック" pitchFamily="-65" charset="-128"/>
                <a:cs typeface="ＭＳ Ｐゴシック" pitchFamily="-65" charset="-128"/>
              </a:rPr>
              <a:t>Video clips</a:t>
            </a:r>
            <a:endParaRPr lang="en-US" sz="2400" i="1" dirty="0" smtClean="0">
              <a:ea typeface="ＭＳ Ｐゴシック" pitchFamily="-65" charset="-128"/>
              <a:cs typeface="ＭＳ Ｐゴシック" pitchFamily="-65" charset="-128"/>
            </a:endParaRPr>
          </a:p>
          <a:p>
            <a:pPr>
              <a:tabLst>
                <a:tab pos="63500" algn="l"/>
              </a:tabLst>
            </a:pPr>
            <a:r>
              <a:rPr lang="en-US" i="1" dirty="0" smtClean="0">
                <a:ea typeface="ＭＳ Ｐゴシック" pitchFamily="-65" charset="-128"/>
                <a:cs typeface="ＭＳ Ｐゴシック" pitchFamily="-65" charset="-128"/>
              </a:rPr>
              <a:t>Classroom Observation Form</a:t>
            </a:r>
          </a:p>
          <a:p>
            <a:pPr>
              <a:tabLst>
                <a:tab pos="63500" algn="l"/>
              </a:tabLst>
            </a:pPr>
            <a:r>
              <a:rPr lang="en-US" sz="2400" i="1" dirty="0" smtClean="0">
                <a:ea typeface="ＭＳ Ｐゴシック" pitchFamily="-65" charset="-128"/>
                <a:cs typeface="ＭＳ Ｐゴシック" pitchFamily="-65" charset="-128"/>
              </a:rPr>
              <a:t>Course Evaluation Form</a:t>
            </a:r>
          </a:p>
          <a:p>
            <a:pPr>
              <a:tabLst>
                <a:tab pos="63500" algn="l"/>
              </a:tabLst>
            </a:pPr>
            <a:endParaRPr lang="en-US" sz="2400" i="1" dirty="0">
              <a:ea typeface="ＭＳ Ｐゴシック" pitchFamily="-65" charset="-128"/>
              <a:cs typeface="ＭＳ Ｐゴシック" pitchFamily="-65" charset="-128"/>
            </a:endParaRPr>
          </a:p>
          <a:p>
            <a:pPr>
              <a:tabLst>
                <a:tab pos="63500" algn="l"/>
              </a:tabLst>
            </a:pPr>
            <a:endParaRPr lang="en-US" dirty="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524000" y="1752600"/>
            <a:ext cx="5638800" cy="1323439"/>
          </a:xfrm>
          <a:prstGeom prst="rect">
            <a:avLst/>
          </a:prstGeom>
          <a:noFill/>
        </p:spPr>
        <p:txBody>
          <a:bodyPr wrap="square" rtlCol="0">
            <a:spAutoFit/>
          </a:bodyPr>
          <a:lstStyle/>
          <a:p>
            <a:pPr algn="ctr"/>
            <a:r>
              <a:rPr lang="en-US" sz="4000" b="1" dirty="0" smtClean="0">
                <a:solidFill>
                  <a:srgbClr val="00427A"/>
                </a:solidFill>
                <a:latin typeface="+mj-lt"/>
              </a:rPr>
              <a:t>Q and A</a:t>
            </a:r>
          </a:p>
          <a:p>
            <a:pPr algn="ctr"/>
            <a:r>
              <a:rPr lang="en-US" sz="4000" b="1" dirty="0" smtClean="0">
                <a:solidFill>
                  <a:srgbClr val="00427A"/>
                </a:solidFill>
                <a:latin typeface="+mj-lt"/>
              </a:rPr>
              <a:t>Thanks for joining us!</a:t>
            </a:r>
          </a:p>
        </p:txBody>
      </p:sp>
      <p:sp>
        <p:nvSpPr>
          <p:cNvPr id="3" name="TextBox 2"/>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63189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pic>
        <p:nvPicPr>
          <p:cNvPr id="7" name="students_speak.mp4">
            <a:hlinkClick r:id="" action="ppaction://media"/>
          </p:cNvPr>
          <p:cNvPicPr/>
          <p:nvPr>
            <p:ph idx="1"/>
            <a:videoFile r:link="rId1"/>
          </p:nvPr>
        </p:nvPicPr>
        <p:blipFill>
          <a:blip r:embed="rId3"/>
          <a:stretch>
            <a:fillRect/>
          </a:stretch>
        </p:blipFill>
        <p:spPr>
          <a:xfrm>
            <a:off x="152400" y="914400"/>
            <a:ext cx="8839200" cy="5562600"/>
          </a:xfr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3472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982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latin typeface="+mn-lt"/>
              </a:rPr>
              <a:t>What did you hear?</a:t>
            </a:r>
            <a:endParaRPr lang="en-US" sz="3600" dirty="0">
              <a:latin typeface="+mn-lt"/>
            </a:endParaRPr>
          </a:p>
        </p:txBody>
      </p:sp>
      <p:sp>
        <p:nvSpPr>
          <p:cNvPr id="3" name="Content Placeholder 2"/>
          <p:cNvSpPr>
            <a:spLocks noGrp="1"/>
          </p:cNvSpPr>
          <p:nvPr>
            <p:ph idx="1"/>
          </p:nvPr>
        </p:nvSpPr>
        <p:spPr>
          <a:xfrm>
            <a:off x="304800" y="1676400"/>
            <a:ext cx="8534400" cy="4521200"/>
          </a:xfrm>
        </p:spPr>
        <p:txBody>
          <a:bodyPr/>
          <a:lstStyle/>
          <a:p>
            <a:pPr>
              <a:buFont typeface="Wingdings" pitchFamily="-65" charset="2"/>
              <a:buNone/>
            </a:pPr>
            <a:endParaRPr lang="en-US" smtClean="0"/>
          </a:p>
          <a:p>
            <a:r>
              <a:rPr lang="en-US" b="1" smtClean="0">
                <a:solidFill>
                  <a:schemeClr val="tx2"/>
                </a:solidFill>
              </a:rPr>
              <a:t>About “front door” experiences?</a:t>
            </a:r>
          </a:p>
          <a:p>
            <a:pPr>
              <a:buFont typeface="Wingdings" pitchFamily="-65" charset="2"/>
              <a:buNone/>
            </a:pPr>
            <a:r>
              <a:rPr lang="en-US" b="1" smtClean="0">
                <a:solidFill>
                  <a:schemeClr val="tx2"/>
                </a:solidFill>
              </a:rPr>
              <a:t>		</a:t>
            </a:r>
            <a:r>
              <a:rPr lang="en-US" sz="2000" b="1" smtClean="0">
                <a:solidFill>
                  <a:schemeClr val="accent2"/>
                </a:solidFill>
              </a:rPr>
              <a:t>What are some challenges students bring with them?</a:t>
            </a:r>
          </a:p>
          <a:p>
            <a:r>
              <a:rPr lang="en-US" b="1" smtClean="0">
                <a:solidFill>
                  <a:schemeClr val="tx2"/>
                </a:solidFill>
              </a:rPr>
              <a:t>About learning and teaching?</a:t>
            </a:r>
          </a:p>
          <a:p>
            <a:pPr>
              <a:buFont typeface="Wingdings" pitchFamily="-65" charset="2"/>
              <a:buNone/>
            </a:pPr>
            <a:r>
              <a:rPr lang="en-US" b="1" smtClean="0">
                <a:solidFill>
                  <a:schemeClr val="tx2"/>
                </a:solidFill>
              </a:rPr>
              <a:t>		</a:t>
            </a:r>
            <a:r>
              <a:rPr lang="en-US" sz="2000" b="1" smtClean="0">
                <a:solidFill>
                  <a:schemeClr val="accent2"/>
                </a:solidFill>
              </a:rPr>
              <a:t>Inside and outside of class?</a:t>
            </a:r>
            <a:endParaRPr lang="en-US" sz="2000" b="1" smtClean="0">
              <a:solidFill>
                <a:schemeClr val="tx2"/>
              </a:solidFill>
            </a:endParaRPr>
          </a:p>
          <a:p>
            <a:r>
              <a:rPr lang="en-US" b="1" smtClean="0">
                <a:solidFill>
                  <a:schemeClr val="tx2"/>
                </a:solidFill>
              </a:rPr>
              <a:t>About support for students?</a:t>
            </a:r>
          </a:p>
          <a:p>
            <a:pPr>
              <a:buFont typeface="Wingdings" pitchFamily="-65" charset="2"/>
              <a:buNone/>
            </a:pPr>
            <a:r>
              <a:rPr lang="en-US" b="1" smtClean="0">
                <a:solidFill>
                  <a:schemeClr val="tx2"/>
                </a:solidFill>
              </a:rPr>
              <a:t>		</a:t>
            </a:r>
            <a:r>
              <a:rPr lang="en-US" sz="2000" b="1" smtClean="0">
                <a:solidFill>
                  <a:schemeClr val="accent2"/>
                </a:solidFill>
              </a:rPr>
              <a:t>Inside and outside of class?</a:t>
            </a:r>
            <a:endParaRPr lang="en-US" b="1" smtClean="0">
              <a:solidFill>
                <a:schemeClr val="tx2"/>
              </a:solidFill>
            </a:endParaRPr>
          </a:p>
          <a:p>
            <a:r>
              <a:rPr lang="en-US" b="1" smtClean="0">
                <a:solidFill>
                  <a:schemeClr val="tx2"/>
                </a:solidFill>
              </a:rPr>
              <a:t>About what makes a difference for students?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829800" cy="1981200"/>
          </a:xfrm>
        </p:spPr>
        <p:txBody>
          <a:bodyPr>
            <a:normAutofit/>
          </a:bodyPr>
          <a:lstStyle/>
          <a:p>
            <a:r>
              <a:rPr lang="en-US" sz="2400" b="1" dirty="0" smtClean="0">
                <a:solidFill>
                  <a:schemeClr val="tx2"/>
                </a:solidFill>
              </a:rPr>
              <a:t>Oregon Community College </a:t>
            </a:r>
            <a:br>
              <a:rPr lang="en-US" sz="2400" b="1" dirty="0" smtClean="0">
                <a:solidFill>
                  <a:schemeClr val="tx2"/>
                </a:solidFill>
              </a:rPr>
            </a:br>
            <a:r>
              <a:rPr lang="en-US" sz="2400" b="1" dirty="0" smtClean="0">
                <a:solidFill>
                  <a:schemeClr val="tx2"/>
                </a:solidFill>
              </a:rPr>
              <a:t>Connection and Preparation,</a:t>
            </a:r>
            <a:br>
              <a:rPr lang="en-US" sz="2400" b="1" dirty="0" smtClean="0">
                <a:solidFill>
                  <a:schemeClr val="tx2"/>
                </a:solidFill>
              </a:rPr>
            </a:br>
            <a:r>
              <a:rPr lang="en-US" sz="2400" b="1" dirty="0" smtClean="0">
                <a:solidFill>
                  <a:schemeClr val="tx2"/>
                </a:solidFill>
              </a:rPr>
              <a:t>Progression and Completion</a:t>
            </a:r>
            <a:br>
              <a:rPr lang="en-US" sz="2400" b="1" dirty="0" smtClean="0">
                <a:solidFill>
                  <a:schemeClr val="tx2"/>
                </a:solidFill>
              </a:rPr>
            </a:br>
            <a:r>
              <a:rPr lang="en-US" sz="2400" b="1" dirty="0" smtClean="0">
                <a:solidFill>
                  <a:schemeClr val="tx2"/>
                </a:solidFill>
              </a:rPr>
              <a:t>Strategic Plan 2013-2015</a:t>
            </a:r>
            <a:endParaRPr lang="en-US" sz="2400" b="1" i="1" dirty="0">
              <a:solidFill>
                <a:schemeClr val="tx2"/>
              </a:solidFill>
            </a:endParaRPr>
          </a:p>
        </p:txBody>
      </p:sp>
      <p:sp>
        <p:nvSpPr>
          <p:cNvPr id="4" name="TextBox 3"/>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
        <p:nvSpPr>
          <p:cNvPr id="5" name="Content Placeholder 4"/>
          <p:cNvSpPr>
            <a:spLocks noGrp="1"/>
          </p:cNvSpPr>
          <p:nvPr>
            <p:ph idx="1"/>
          </p:nvPr>
        </p:nvSpPr>
        <p:spPr>
          <a:xfrm>
            <a:off x="533400" y="2362200"/>
            <a:ext cx="8610600" cy="3822700"/>
          </a:xfrm>
        </p:spPr>
        <p:txBody>
          <a:bodyPr/>
          <a:lstStyle/>
          <a:p>
            <a:pPr marL="0" indent="0">
              <a:buNone/>
            </a:pPr>
            <a:r>
              <a:rPr lang="en-US" b="1" dirty="0" smtClean="0">
                <a:solidFill>
                  <a:srgbClr val="800000"/>
                </a:solidFill>
              </a:rPr>
              <a:t>Essential Values:</a:t>
            </a:r>
          </a:p>
          <a:p>
            <a:pPr marL="0" indent="0">
              <a:buNone/>
            </a:pPr>
            <a:endParaRPr lang="en-US" b="1" dirty="0" smtClean="0">
              <a:solidFill>
                <a:srgbClr val="800000"/>
              </a:solidFill>
            </a:endParaRPr>
          </a:p>
          <a:p>
            <a:pPr marL="0" indent="0">
              <a:buFont typeface="Arial"/>
              <a:buChar char="•"/>
            </a:pPr>
            <a:r>
              <a:rPr lang="en-US" dirty="0" smtClean="0"/>
              <a:t>Students have the right to succeed – not the freedom to fail.</a:t>
            </a:r>
          </a:p>
          <a:p>
            <a:pPr marL="0" indent="0">
              <a:buFont typeface="Arial"/>
              <a:buChar char="•"/>
            </a:pPr>
            <a:endParaRPr lang="en-US" dirty="0" smtClean="0"/>
          </a:p>
          <a:p>
            <a:pPr marL="0" indent="0">
              <a:buFont typeface="Arial"/>
              <a:buChar char="•"/>
            </a:pPr>
            <a:r>
              <a:rPr lang="en-US" dirty="0" smtClean="0"/>
              <a:t>Learning is the CENTER for all of us.</a:t>
            </a:r>
          </a:p>
          <a:p>
            <a:pPr marL="0" indent="0">
              <a:buFont typeface="Arial"/>
              <a:buChar char="•"/>
            </a:pPr>
            <a:endParaRPr lang="en-US" dirty="0" smtClean="0"/>
          </a:p>
          <a:p>
            <a:pPr marL="0" indent="0">
              <a:buFont typeface="Arial"/>
              <a:buChar char="•"/>
            </a:pPr>
            <a:r>
              <a:rPr lang="en-US" dirty="0" smtClean="0"/>
              <a:t>Honor the intent of the student’s goal – engage to expose students to the horizons of learning for a lifetime.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3384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anim calcmode="lin" valueType="num">
                                      <p:cBhvr>
                                        <p:cTn id="1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1000"/>
                                        <p:tgtEl>
                                          <p:spTgt spid="5">
                                            <p:txEl>
                                              <p:pRg st="4" end="4"/>
                                            </p:txEl>
                                          </p:spTgt>
                                        </p:tgtEl>
                                      </p:cBhvr>
                                    </p:animEffect>
                                    <p:anim calcmode="lin" valueType="num">
                                      <p:cBhvr>
                                        <p:cTn id="2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a:grpSpLocks/>
          </p:cNvGrpSpPr>
          <p:nvPr/>
        </p:nvGrpSpPr>
        <p:grpSpPr bwMode="auto">
          <a:xfrm>
            <a:off x="-9072" y="6297255"/>
            <a:ext cx="9162143" cy="569963"/>
            <a:chOff x="-9798" y="6507250"/>
            <a:chExt cx="9620795" cy="589192"/>
          </a:xfrm>
        </p:grpSpPr>
        <p:pic>
          <p:nvPicPr>
            <p:cNvPr id="16390"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798" y="6515100"/>
              <a:ext cx="9620795" cy="5813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2" name="Picture 11"/>
            <p:cNvPicPr>
              <a:picLocks noChangeAspect="1"/>
            </p:cNvPicPr>
            <p:nvPr/>
          </p:nvPicPr>
          <p:blipFill>
            <a:blip r:embed="rId4" cstate="print">
              <a:duotone>
                <a:schemeClr val="bg2">
                  <a:shade val="45000"/>
                  <a:satMod val="135000"/>
                </a:schemeClr>
                <a:prstClr val="white"/>
              </a:duotone>
              <a:extLst/>
            </a:blip>
            <a:stretch>
              <a:fillRect/>
            </a:stretch>
          </p:blipFill>
          <p:spPr>
            <a:xfrm>
              <a:off x="4060609" y="6507250"/>
              <a:ext cx="1479980" cy="580479"/>
            </a:xfrm>
            <a:prstGeom prst="rect">
              <a:avLst/>
            </a:prstGeom>
            <a:scene3d>
              <a:camera prst="orthographicFront"/>
              <a:lightRig rig="threePt" dir="t"/>
            </a:scene3d>
            <a:sp3d>
              <a:bevelT/>
              <a:bevelB/>
            </a:sp3d>
          </p:spPr>
        </p:pic>
      </p:grpSp>
      <p:sp>
        <p:nvSpPr>
          <p:cNvPr id="16387" name="Rectangle 5"/>
          <p:cNvSpPr>
            <a:spLocks noGrp="1"/>
          </p:cNvSpPr>
          <p:nvPr>
            <p:ph type="title"/>
          </p:nvPr>
        </p:nvSpPr>
        <p:spPr/>
        <p:txBody>
          <a:bodyPr/>
          <a:lstStyle/>
          <a:p>
            <a:pPr algn="l"/>
            <a:endParaRPr lang="en-US" smtClean="0">
              <a:solidFill>
                <a:srgbClr val="0033CC"/>
              </a:solidFill>
            </a:endParaRPr>
          </a:p>
        </p:txBody>
      </p:sp>
      <p:sp>
        <p:nvSpPr>
          <p:cNvPr id="16388" name="Rectangle 6"/>
          <p:cNvSpPr>
            <a:spLocks noGrp="1"/>
          </p:cNvSpPr>
          <p:nvPr>
            <p:ph type="body" idx="1"/>
          </p:nvPr>
        </p:nvSpPr>
        <p:spPr>
          <a:xfrm>
            <a:off x="456595" y="1290484"/>
            <a:ext cx="8230810" cy="4836242"/>
          </a:xfrm>
        </p:spPr>
        <p:txBody>
          <a:bodyPr/>
          <a:lstStyle/>
          <a:p>
            <a:endParaRPr lang="en-US" sz="3500">
              <a:solidFill>
                <a:schemeClr val="bg1"/>
              </a:solidFill>
            </a:endParaRPr>
          </a:p>
          <a:p>
            <a:endParaRPr lang="en-US" sz="3500">
              <a:solidFill>
                <a:schemeClr val="bg1"/>
              </a:solidFill>
            </a:endParaRPr>
          </a:p>
          <a:p>
            <a:endParaRPr lang="en-US" sz="3500">
              <a:solidFill>
                <a:schemeClr val="bg1"/>
              </a:solidFill>
            </a:endParaRPr>
          </a:p>
          <a:p>
            <a:endParaRPr lang="en-US" smtClean="0">
              <a:solidFill>
                <a:schemeClr val="bg1"/>
              </a:solidFill>
            </a:endParaRPr>
          </a:p>
          <a:p>
            <a:pPr lvl="1"/>
            <a:endParaRPr lang="en-US" smtClean="0">
              <a:solidFill>
                <a:schemeClr val="bg1"/>
              </a:solidFill>
            </a:endParaRPr>
          </a:p>
        </p:txBody>
      </p:sp>
      <p:pic>
        <p:nvPicPr>
          <p:cNvPr id="16389" name="Picture 7"/>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7053" t="15224" r="7906" b="9721"/>
          <a:stretch>
            <a:fillRect/>
          </a:stretch>
        </p:blipFill>
        <p:spPr bwMode="auto">
          <a:xfrm>
            <a:off x="145143" y="1"/>
            <a:ext cx="8853714" cy="629725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74331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368300" y="762000"/>
            <a:ext cx="8483600" cy="5461000"/>
          </a:xfrm>
          <a:prstGeom prst="rect">
            <a:avLst/>
          </a:prstGeom>
        </p:spPr>
        <p:txBody>
          <a:bodyPr/>
          <a:lstStyle/>
          <a:p>
            <a:pPr lvl="1" indent="-400050"/>
            <a:r>
              <a:rPr lang="en-US" sz="2400" b="1" dirty="0" smtClean="0">
                <a:solidFill>
                  <a:schemeClr val="accent2"/>
                </a:solidFill>
                <a:ea typeface="Arial" pitchFamily="-65" charset="0"/>
                <a:cs typeface="Arial" pitchFamily="-65" charset="0"/>
              </a:rPr>
              <a:t>Achieving the Dream (10 Oregon colleges)</a:t>
            </a:r>
          </a:p>
          <a:p>
            <a:pPr lvl="1" indent="-400050"/>
            <a:r>
              <a:rPr lang="en-US" sz="2400" b="1" dirty="0" smtClean="0">
                <a:solidFill>
                  <a:schemeClr val="accent2"/>
                </a:solidFill>
                <a:ea typeface="Arial" pitchFamily="-65" charset="0"/>
                <a:cs typeface="Arial" pitchFamily="-65" charset="0"/>
              </a:rPr>
              <a:t>Complete College America</a:t>
            </a:r>
          </a:p>
          <a:p>
            <a:pPr lvl="1" indent="-400050"/>
            <a:r>
              <a:rPr lang="en-US" sz="2400" b="1" dirty="0" smtClean="0">
                <a:solidFill>
                  <a:schemeClr val="accent2"/>
                </a:solidFill>
                <a:ea typeface="Arial" pitchFamily="-65" charset="0"/>
                <a:cs typeface="Arial" pitchFamily="-65" charset="0"/>
              </a:rPr>
              <a:t>Developmental Education Redesign</a:t>
            </a:r>
          </a:p>
          <a:p>
            <a:pPr lvl="1" indent="-400050"/>
            <a:r>
              <a:rPr lang="en-US" sz="2400" b="1" dirty="0" smtClean="0">
                <a:solidFill>
                  <a:schemeClr val="accent2"/>
                </a:solidFill>
                <a:ea typeface="Arial" pitchFamily="-65" charset="0"/>
                <a:cs typeface="Arial" pitchFamily="-65" charset="0"/>
              </a:rPr>
              <a:t>Foundations of Excellence</a:t>
            </a:r>
          </a:p>
          <a:p>
            <a:pPr lvl="1" indent="-400050"/>
            <a:r>
              <a:rPr lang="en-US" sz="2400" b="1" dirty="0" smtClean="0">
                <a:solidFill>
                  <a:schemeClr val="accent2"/>
                </a:solidFill>
                <a:ea typeface="Arial" pitchFamily="-65" charset="0"/>
                <a:cs typeface="Arial" pitchFamily="-65" charset="0"/>
              </a:rPr>
              <a:t>Statistics/Quantitative Literacy Math Pathways</a:t>
            </a:r>
          </a:p>
          <a:p>
            <a:pPr lvl="1" indent="-400050"/>
            <a:r>
              <a:rPr lang="en-US" sz="2400" b="1" i="1" dirty="0" smtClean="0">
                <a:solidFill>
                  <a:schemeClr val="accent2"/>
                </a:solidFill>
                <a:ea typeface="Arial" pitchFamily="-65" charset="0"/>
                <a:cs typeface="Arial" pitchFamily="-65" charset="0"/>
              </a:rPr>
              <a:t>CCSSE/SENSE</a:t>
            </a:r>
          </a:p>
          <a:p>
            <a:pPr lvl="1" indent="-400050"/>
            <a:r>
              <a:rPr lang="en-US" b="1" dirty="0" smtClean="0">
                <a:solidFill>
                  <a:schemeClr val="tx2"/>
                </a:solidFill>
                <a:ea typeface="Arial" pitchFamily="-65" charset="0"/>
                <a:cs typeface="Arial" pitchFamily="-65" charset="0"/>
              </a:rPr>
              <a:t>National Career Readiness Certificate</a:t>
            </a:r>
          </a:p>
          <a:p>
            <a:pPr lvl="1" indent="-400050"/>
            <a:r>
              <a:rPr lang="en-US" b="1" dirty="0" smtClean="0">
                <a:solidFill>
                  <a:schemeClr val="tx2"/>
                </a:solidFill>
                <a:ea typeface="Arial" pitchFamily="-65" charset="0"/>
                <a:cs typeface="Arial" pitchFamily="-65" charset="0"/>
              </a:rPr>
              <a:t>Degree Qualifications Profile (Lumina)</a:t>
            </a:r>
          </a:p>
          <a:p>
            <a:pPr lvl="1" indent="-400050"/>
            <a:r>
              <a:rPr lang="en-US" b="1" dirty="0" smtClean="0">
                <a:solidFill>
                  <a:schemeClr val="tx2"/>
                </a:solidFill>
                <a:ea typeface="Arial" pitchFamily="-65" charset="0"/>
                <a:cs typeface="Arial" pitchFamily="-65" charset="0"/>
              </a:rPr>
              <a:t>Reverse Transfer</a:t>
            </a:r>
          </a:p>
          <a:p>
            <a:pPr lvl="1" indent="-400050"/>
            <a:r>
              <a:rPr lang="en-US" b="1" dirty="0" smtClean="0">
                <a:solidFill>
                  <a:schemeClr val="tx2"/>
                </a:solidFill>
                <a:ea typeface="Arial" pitchFamily="-65" charset="0"/>
                <a:cs typeface="Arial" pitchFamily="-65" charset="0"/>
              </a:rPr>
              <a:t>CASE/TAACT grants</a:t>
            </a:r>
          </a:p>
          <a:p>
            <a:pPr lvl="1" indent="-400050"/>
            <a:r>
              <a:rPr lang="en-US" b="1" dirty="0" smtClean="0">
                <a:solidFill>
                  <a:schemeClr val="tx2"/>
                </a:solidFill>
                <a:ea typeface="Arial" pitchFamily="-65" charset="0"/>
                <a:cs typeface="Arial" pitchFamily="-65" charset="0"/>
              </a:rPr>
              <a:t>Win-Win</a:t>
            </a:r>
          </a:p>
          <a:p>
            <a:pPr lvl="1" indent="-400050"/>
            <a:r>
              <a:rPr lang="en-US" b="1" dirty="0" smtClean="0">
                <a:solidFill>
                  <a:schemeClr val="tx2"/>
                </a:solidFill>
                <a:ea typeface="Arial" pitchFamily="-65" charset="0"/>
                <a:cs typeface="Arial" pitchFamily="-65" charset="0"/>
              </a:rPr>
              <a:t>Data for Analysis (D4A)</a:t>
            </a:r>
          </a:p>
          <a:p>
            <a:pPr lvl="1" indent="-400050"/>
            <a:endParaRPr lang="en-US" b="1" dirty="0" smtClean="0">
              <a:solidFill>
                <a:schemeClr val="tx2"/>
              </a:solidFill>
              <a:ea typeface="Arial" pitchFamily="-65" charset="0"/>
              <a:cs typeface="Arial" pitchFamily="-65" charset="0"/>
            </a:endParaRPr>
          </a:p>
          <a:p>
            <a:pPr lvl="1" indent="-400050"/>
            <a:endParaRPr lang="en-US" sz="2400" b="1" dirty="0">
              <a:solidFill>
                <a:schemeClr val="tx2"/>
              </a:solidFill>
              <a:ea typeface="Arial" pitchFamily="-65" charset="0"/>
              <a:cs typeface="Arial" pitchFamily="-65" charset="0"/>
            </a:endParaRPr>
          </a:p>
        </p:txBody>
      </p:sp>
      <p:sp>
        <p:nvSpPr>
          <p:cNvPr id="23555" name="Footer Placeholder 3"/>
          <p:cNvSpPr txBox="1">
            <a:spLocks noGrp="1"/>
          </p:cNvSpPr>
          <p:nvPr/>
        </p:nvSpPr>
        <p:spPr bwMode="auto">
          <a:xfrm>
            <a:off x="152400" y="6400800"/>
            <a:ext cx="8394700" cy="457200"/>
          </a:xfrm>
          <a:prstGeom prst="rect">
            <a:avLst/>
          </a:prstGeom>
          <a:noFill/>
          <a:ln w="9525">
            <a:noFill/>
            <a:miter lim="800000"/>
            <a:headEnd/>
            <a:tailEnd/>
          </a:ln>
        </p:spPr>
        <p:txBody>
          <a:bodyPr>
            <a:prstTxWarp prst="textNoShape">
              <a:avLst/>
            </a:prstTxWarp>
          </a:bodyPr>
          <a:lstStyle/>
          <a:p>
            <a:endParaRPr lang="en-US" sz="1300" b="1">
              <a:solidFill>
                <a:srgbClr val="762617"/>
              </a:solidFill>
              <a:latin typeface="Arial Narrow" pitchFamily="-65" charset="0"/>
            </a:endParaRPr>
          </a:p>
        </p:txBody>
      </p:sp>
      <p:sp>
        <p:nvSpPr>
          <p:cNvPr id="4" name="TextBox 3"/>
          <p:cNvSpPr txBox="1"/>
          <p:nvPr/>
        </p:nvSpPr>
        <p:spPr>
          <a:xfrm>
            <a:off x="1447800" y="0"/>
            <a:ext cx="6553200" cy="707886"/>
          </a:xfrm>
          <a:prstGeom prst="rect">
            <a:avLst/>
          </a:prstGeom>
          <a:noFill/>
        </p:spPr>
        <p:txBody>
          <a:bodyPr wrap="square" rtlCol="0">
            <a:spAutoFit/>
          </a:bodyPr>
          <a:lstStyle/>
          <a:p>
            <a:r>
              <a:rPr lang="en-US" sz="4000" b="1" dirty="0" smtClean="0">
                <a:solidFill>
                  <a:srgbClr val="00427A"/>
                </a:solidFill>
                <a:latin typeface="+mj-lt"/>
              </a:rPr>
              <a:t>Oregon College Initiatives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368300" y="762000"/>
            <a:ext cx="8483600" cy="5461000"/>
          </a:xfrm>
          <a:prstGeom prst="rect">
            <a:avLst/>
          </a:prstGeom>
        </p:spPr>
        <p:txBody>
          <a:bodyPr/>
          <a:lstStyle/>
          <a:p>
            <a:pPr lvl="1" indent="-400050">
              <a:buNone/>
            </a:pPr>
            <a:endParaRPr lang="en-US" b="1" dirty="0" smtClean="0">
              <a:solidFill>
                <a:schemeClr val="tx2"/>
              </a:solidFill>
              <a:ea typeface="Arial" pitchFamily="-65" charset="0"/>
              <a:cs typeface="Arial" pitchFamily="-65" charset="0"/>
            </a:endParaRPr>
          </a:p>
          <a:p>
            <a:pPr lvl="1" indent="-400050"/>
            <a:endParaRPr lang="en-US" b="1" dirty="0" smtClean="0">
              <a:solidFill>
                <a:schemeClr val="tx2"/>
              </a:solidFill>
              <a:ea typeface="Arial" pitchFamily="-65" charset="0"/>
              <a:cs typeface="Arial" pitchFamily="-65" charset="0"/>
            </a:endParaRPr>
          </a:p>
          <a:p>
            <a:pPr lvl="1" indent="-400050">
              <a:buNone/>
            </a:pPr>
            <a:r>
              <a:rPr lang="en-US" sz="2400" b="1" dirty="0" smtClean="0">
                <a:solidFill>
                  <a:srgbClr val="800000"/>
                </a:solidFill>
                <a:ea typeface="Arial" pitchFamily="-65" charset="0"/>
                <a:cs typeface="Arial" pitchFamily="-65" charset="0"/>
              </a:rPr>
              <a:t>Under consideration by the Oregon legislature</a:t>
            </a:r>
          </a:p>
          <a:p>
            <a:pPr lvl="1" indent="-400050"/>
            <a:r>
              <a:rPr lang="en-US" sz="2400" b="1" dirty="0" smtClean="0">
                <a:solidFill>
                  <a:schemeClr val="tx2"/>
                </a:solidFill>
                <a:ea typeface="Arial" pitchFamily="-65" charset="0"/>
                <a:cs typeface="Arial" pitchFamily="-65" charset="0"/>
              </a:rPr>
              <a:t>Pay it Forward</a:t>
            </a:r>
          </a:p>
          <a:p>
            <a:pPr lvl="1" indent="-400050"/>
            <a:r>
              <a:rPr lang="en-US" sz="2400" b="1" dirty="0" smtClean="0">
                <a:solidFill>
                  <a:schemeClr val="tx2"/>
                </a:solidFill>
                <a:ea typeface="Arial" pitchFamily="-65" charset="0"/>
                <a:cs typeface="Arial" pitchFamily="-65" charset="0"/>
              </a:rPr>
              <a:t>Credit for Prior Learning</a:t>
            </a:r>
          </a:p>
          <a:p>
            <a:pPr lvl="1" indent="-400050"/>
            <a:r>
              <a:rPr lang="en-US" sz="2400" b="1" dirty="0" smtClean="0">
                <a:solidFill>
                  <a:schemeClr val="tx2"/>
                </a:solidFill>
                <a:ea typeface="Arial" pitchFamily="-65" charset="0"/>
                <a:cs typeface="Arial" pitchFamily="-65" charset="0"/>
              </a:rPr>
              <a:t>Oregon Promise (2 years of CC free)</a:t>
            </a:r>
          </a:p>
          <a:p>
            <a:pPr lvl="1" indent="-400050"/>
            <a:r>
              <a:rPr lang="en-US" sz="2400" b="1" dirty="0" smtClean="0">
                <a:solidFill>
                  <a:schemeClr val="tx2"/>
                </a:solidFill>
                <a:ea typeface="Arial" pitchFamily="-65" charset="0"/>
                <a:cs typeface="Arial" pitchFamily="-65" charset="0"/>
              </a:rPr>
              <a:t>Outcomes-based funding</a:t>
            </a:r>
          </a:p>
          <a:p>
            <a:pPr lvl="1" indent="-400050"/>
            <a:r>
              <a:rPr lang="en-US" sz="2400" b="1" dirty="0" smtClean="0">
                <a:solidFill>
                  <a:schemeClr val="tx2"/>
                </a:solidFill>
                <a:ea typeface="Arial" pitchFamily="-65" charset="0"/>
                <a:cs typeface="Arial" pitchFamily="-65" charset="0"/>
              </a:rPr>
              <a:t>Non-credit certificates for workforce training</a:t>
            </a:r>
          </a:p>
          <a:p>
            <a:pPr lvl="1" indent="-400050"/>
            <a:r>
              <a:rPr lang="en-US" sz="2400" b="1" dirty="0" smtClean="0">
                <a:solidFill>
                  <a:schemeClr val="tx2"/>
                </a:solidFill>
                <a:ea typeface="Arial" pitchFamily="-65" charset="0"/>
                <a:cs typeface="Arial" pitchFamily="-65" charset="0"/>
              </a:rPr>
              <a:t>Associate of Science in Computer Science Degree</a:t>
            </a:r>
          </a:p>
          <a:p>
            <a:pPr lvl="1" indent="-400050"/>
            <a:endParaRPr lang="en-US" sz="2400" b="1" dirty="0">
              <a:solidFill>
                <a:schemeClr val="tx2"/>
              </a:solidFill>
              <a:ea typeface="Arial" pitchFamily="-65" charset="0"/>
              <a:cs typeface="Arial" pitchFamily="-65" charset="0"/>
            </a:endParaRPr>
          </a:p>
        </p:txBody>
      </p:sp>
      <p:sp>
        <p:nvSpPr>
          <p:cNvPr id="23555" name="Footer Placeholder 3"/>
          <p:cNvSpPr txBox="1">
            <a:spLocks noGrp="1"/>
          </p:cNvSpPr>
          <p:nvPr/>
        </p:nvSpPr>
        <p:spPr bwMode="auto">
          <a:xfrm>
            <a:off x="152400" y="6400800"/>
            <a:ext cx="8394700" cy="457200"/>
          </a:xfrm>
          <a:prstGeom prst="rect">
            <a:avLst/>
          </a:prstGeom>
          <a:noFill/>
          <a:ln w="9525">
            <a:noFill/>
            <a:miter lim="800000"/>
            <a:headEnd/>
            <a:tailEnd/>
          </a:ln>
        </p:spPr>
        <p:txBody>
          <a:bodyPr>
            <a:prstTxWarp prst="textNoShape">
              <a:avLst/>
            </a:prstTxWarp>
          </a:bodyPr>
          <a:lstStyle/>
          <a:p>
            <a:endParaRPr lang="en-US" sz="1300" b="1">
              <a:solidFill>
                <a:srgbClr val="762617"/>
              </a:solidFill>
              <a:latin typeface="Arial Narrow" pitchFamily="-65" charset="0"/>
            </a:endParaRPr>
          </a:p>
        </p:txBody>
      </p:sp>
      <p:sp>
        <p:nvSpPr>
          <p:cNvPr id="4" name="TextBox 3"/>
          <p:cNvSpPr txBox="1"/>
          <p:nvPr/>
        </p:nvSpPr>
        <p:spPr>
          <a:xfrm>
            <a:off x="1447800" y="0"/>
            <a:ext cx="6553200" cy="707886"/>
          </a:xfrm>
          <a:prstGeom prst="rect">
            <a:avLst/>
          </a:prstGeom>
          <a:noFill/>
        </p:spPr>
        <p:txBody>
          <a:bodyPr wrap="square" rtlCol="0">
            <a:spAutoFit/>
          </a:bodyPr>
          <a:lstStyle/>
          <a:p>
            <a:r>
              <a:rPr lang="en-US" sz="4000" b="1" dirty="0" smtClean="0">
                <a:solidFill>
                  <a:srgbClr val="00427A"/>
                </a:solidFill>
                <a:latin typeface="+mj-lt"/>
              </a:rPr>
              <a:t>Oregon College Initiatives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368300" y="762000"/>
            <a:ext cx="8483600" cy="5461000"/>
          </a:xfrm>
          <a:prstGeom prst="rect">
            <a:avLst/>
          </a:prstGeom>
        </p:spPr>
        <p:txBody>
          <a:bodyPr/>
          <a:lstStyle/>
          <a:p>
            <a:pPr lvl="1" indent="-400050">
              <a:buNone/>
            </a:pPr>
            <a:endParaRPr lang="en-US" b="1" dirty="0" smtClean="0">
              <a:solidFill>
                <a:schemeClr val="tx2"/>
              </a:solidFill>
              <a:ea typeface="Arial" pitchFamily="-65" charset="0"/>
              <a:cs typeface="Arial" pitchFamily="-65" charset="0"/>
            </a:endParaRPr>
          </a:p>
          <a:p>
            <a:pPr lvl="1" indent="-400050"/>
            <a:endParaRPr lang="en-US" b="1" dirty="0" smtClean="0">
              <a:solidFill>
                <a:schemeClr val="tx2"/>
              </a:solidFill>
              <a:ea typeface="Arial" pitchFamily="-65" charset="0"/>
              <a:cs typeface="Arial" pitchFamily="-65" charset="0"/>
            </a:endParaRPr>
          </a:p>
          <a:p>
            <a:pPr lvl="1" indent="-400050">
              <a:buNone/>
            </a:pPr>
            <a:endParaRPr lang="en-US" sz="2400" b="1" dirty="0">
              <a:solidFill>
                <a:schemeClr val="tx2"/>
              </a:solidFill>
              <a:ea typeface="Arial" pitchFamily="-65" charset="0"/>
              <a:cs typeface="Arial" pitchFamily="-65" charset="0"/>
            </a:endParaRPr>
          </a:p>
        </p:txBody>
      </p:sp>
      <p:sp>
        <p:nvSpPr>
          <p:cNvPr id="23555" name="Footer Placeholder 3"/>
          <p:cNvSpPr txBox="1">
            <a:spLocks noGrp="1"/>
          </p:cNvSpPr>
          <p:nvPr/>
        </p:nvSpPr>
        <p:spPr bwMode="auto">
          <a:xfrm>
            <a:off x="152400" y="6400800"/>
            <a:ext cx="8394700" cy="457200"/>
          </a:xfrm>
          <a:prstGeom prst="rect">
            <a:avLst/>
          </a:prstGeom>
          <a:noFill/>
          <a:ln w="9525">
            <a:noFill/>
            <a:miter lim="800000"/>
            <a:headEnd/>
            <a:tailEnd/>
          </a:ln>
        </p:spPr>
        <p:txBody>
          <a:bodyPr>
            <a:prstTxWarp prst="textNoShape">
              <a:avLst/>
            </a:prstTxWarp>
          </a:bodyPr>
          <a:lstStyle/>
          <a:p>
            <a:endParaRPr lang="en-US" sz="1300" b="1">
              <a:solidFill>
                <a:srgbClr val="762617"/>
              </a:solidFill>
              <a:latin typeface="Arial Narrow" pitchFamily="-65" charset="0"/>
            </a:endParaRPr>
          </a:p>
        </p:txBody>
      </p:sp>
      <p:pic>
        <p:nvPicPr>
          <p:cNvPr id="5" name="Picture 4"/>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914400"/>
            <a:ext cx="8229600" cy="5562600"/>
          </a:xfrm>
          <a:prstGeom prst="rect">
            <a:avLst/>
          </a:prstGeom>
          <a:noFill/>
          <a:ln>
            <a:no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368300" y="762000"/>
            <a:ext cx="8483600" cy="838200"/>
          </a:xfrm>
          <a:prstGeom prst="rect">
            <a:avLst/>
          </a:prstGeom>
        </p:spPr>
        <p:txBody>
          <a:bodyPr/>
          <a:lstStyle/>
          <a:p>
            <a:pPr lvl="1" indent="-400050" algn="ctr">
              <a:buNone/>
            </a:pPr>
            <a:r>
              <a:rPr lang="en-US" sz="4400" b="1" dirty="0" smtClean="0">
                <a:solidFill>
                  <a:srgbClr val="800000"/>
                </a:solidFill>
                <a:ea typeface="Arial" pitchFamily="-65" charset="0"/>
                <a:cs typeface="Arial" pitchFamily="-65" charset="0"/>
              </a:rPr>
              <a:t>It’s all the same work!!</a:t>
            </a:r>
          </a:p>
          <a:p>
            <a:pPr lvl="1" indent="-400050"/>
            <a:endParaRPr lang="en-US" sz="2400" b="1" dirty="0" smtClean="0">
              <a:solidFill>
                <a:schemeClr val="tx2"/>
              </a:solidFill>
              <a:ea typeface="Arial" pitchFamily="-65" charset="0"/>
              <a:cs typeface="Arial" pitchFamily="-65" charset="0"/>
            </a:endParaRPr>
          </a:p>
          <a:p>
            <a:pPr lvl="1" indent="-400050"/>
            <a:endParaRPr lang="en-US" sz="2400" b="1" dirty="0">
              <a:solidFill>
                <a:schemeClr val="tx2"/>
              </a:solidFill>
              <a:ea typeface="Arial" pitchFamily="-65" charset="0"/>
              <a:cs typeface="Arial" pitchFamily="-65" charset="0"/>
            </a:endParaRPr>
          </a:p>
        </p:txBody>
      </p:sp>
      <p:sp>
        <p:nvSpPr>
          <p:cNvPr id="23555" name="Footer Placeholder 3"/>
          <p:cNvSpPr txBox="1">
            <a:spLocks noGrp="1"/>
          </p:cNvSpPr>
          <p:nvPr/>
        </p:nvSpPr>
        <p:spPr bwMode="auto">
          <a:xfrm>
            <a:off x="152400" y="6400800"/>
            <a:ext cx="8394700" cy="457200"/>
          </a:xfrm>
          <a:prstGeom prst="rect">
            <a:avLst/>
          </a:prstGeom>
          <a:noFill/>
          <a:ln w="9525">
            <a:noFill/>
            <a:miter lim="800000"/>
            <a:headEnd/>
            <a:tailEnd/>
          </a:ln>
        </p:spPr>
        <p:txBody>
          <a:bodyPr>
            <a:prstTxWarp prst="textNoShape">
              <a:avLst/>
            </a:prstTxWarp>
          </a:bodyPr>
          <a:lstStyle/>
          <a:p>
            <a:endParaRPr lang="en-US" sz="1300" b="1">
              <a:solidFill>
                <a:srgbClr val="762617"/>
              </a:solidFill>
              <a:latin typeface="Arial Narrow" pitchFamily="-65" charset="0"/>
            </a:endParaRPr>
          </a:p>
        </p:txBody>
      </p:sp>
      <p:sp>
        <p:nvSpPr>
          <p:cNvPr id="4" name="TextBox 3"/>
          <p:cNvSpPr txBox="1"/>
          <p:nvPr/>
        </p:nvSpPr>
        <p:spPr>
          <a:xfrm>
            <a:off x="1447800" y="0"/>
            <a:ext cx="6553200" cy="707886"/>
          </a:xfrm>
          <a:prstGeom prst="rect">
            <a:avLst/>
          </a:prstGeom>
          <a:noFill/>
        </p:spPr>
        <p:txBody>
          <a:bodyPr wrap="square" rtlCol="0">
            <a:spAutoFit/>
          </a:bodyPr>
          <a:lstStyle/>
          <a:p>
            <a:r>
              <a:rPr lang="en-US" sz="4000" b="1" dirty="0" smtClean="0">
                <a:solidFill>
                  <a:srgbClr val="00427A"/>
                </a:solidFill>
                <a:latin typeface="+mj-lt"/>
              </a:rPr>
              <a:t>Here’s the good news…</a:t>
            </a:r>
          </a:p>
        </p:txBody>
      </p:sp>
      <p:sp>
        <p:nvSpPr>
          <p:cNvPr id="5" name="TextBox 4"/>
          <p:cNvSpPr txBox="1"/>
          <p:nvPr/>
        </p:nvSpPr>
        <p:spPr>
          <a:xfrm>
            <a:off x="914400" y="1752600"/>
            <a:ext cx="8077200" cy="4524315"/>
          </a:xfrm>
          <a:prstGeom prst="rect">
            <a:avLst/>
          </a:prstGeom>
          <a:noFill/>
        </p:spPr>
        <p:txBody>
          <a:bodyPr wrap="square" rtlCol="0">
            <a:spAutoFit/>
          </a:bodyPr>
          <a:lstStyle/>
          <a:p>
            <a:pPr>
              <a:buFont typeface="Arial"/>
              <a:buChar char="•"/>
            </a:pPr>
            <a:r>
              <a:rPr lang="en-US" sz="3200" b="1" dirty="0" smtClean="0">
                <a:solidFill>
                  <a:srgbClr val="00427A"/>
                </a:solidFill>
                <a:latin typeface="+mj-lt"/>
              </a:rPr>
              <a:t>Student learning, persistence, completion</a:t>
            </a:r>
          </a:p>
          <a:p>
            <a:pPr>
              <a:buFont typeface="Arial"/>
              <a:buChar char="•"/>
            </a:pPr>
            <a:r>
              <a:rPr lang="en-US" sz="3200" b="1" dirty="0" smtClean="0">
                <a:solidFill>
                  <a:srgbClr val="00427A"/>
                </a:solidFill>
                <a:latin typeface="+mj-lt"/>
              </a:rPr>
              <a:t>Creating a culture of evidence</a:t>
            </a:r>
          </a:p>
          <a:p>
            <a:pPr>
              <a:buFont typeface="Arial"/>
              <a:buChar char="•"/>
            </a:pPr>
            <a:r>
              <a:rPr lang="en-US" sz="3200" b="1" dirty="0" smtClean="0">
                <a:solidFill>
                  <a:srgbClr val="00427A"/>
                </a:solidFill>
                <a:latin typeface="+mj-lt"/>
              </a:rPr>
              <a:t>Identifying and implementing high-impact practices</a:t>
            </a:r>
          </a:p>
          <a:p>
            <a:pPr>
              <a:buFont typeface="Arial"/>
              <a:buChar char="•"/>
            </a:pPr>
            <a:r>
              <a:rPr lang="en-US" sz="3200" b="1" dirty="0" smtClean="0">
                <a:solidFill>
                  <a:srgbClr val="00427A"/>
                </a:solidFill>
                <a:latin typeface="+mj-lt"/>
              </a:rPr>
              <a:t>Tying funding to improved outcomes</a:t>
            </a:r>
          </a:p>
          <a:p>
            <a:pPr>
              <a:buFont typeface="Arial"/>
              <a:buChar char="•"/>
            </a:pPr>
            <a:r>
              <a:rPr lang="en-US" sz="3200" b="1" dirty="0" smtClean="0">
                <a:solidFill>
                  <a:srgbClr val="00427A"/>
                </a:solidFill>
                <a:latin typeface="+mj-lt"/>
              </a:rPr>
              <a:t>A focus on different segments of students’ academic pathways</a:t>
            </a:r>
          </a:p>
          <a:p>
            <a:r>
              <a:rPr lang="en-US" sz="3200" b="1" dirty="0" smtClean="0">
                <a:solidFill>
                  <a:srgbClr val="00427A"/>
                </a:solidFill>
                <a:latin typeface="+mj-lt"/>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additive="base">
                                        <p:cTn id="7" dur="5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P spid="5"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0" y="825500"/>
            <a:ext cx="8851900" cy="5397500"/>
          </a:xfrm>
          <a:prstGeom prst="rect">
            <a:avLst/>
          </a:prstGeom>
        </p:spPr>
        <p:txBody>
          <a:bodyPr/>
          <a:lstStyle/>
          <a:p>
            <a:pPr lvl="1" indent="-400050">
              <a:buFont typeface="Arial" pitchFamily="-65" charset="0"/>
              <a:buNone/>
            </a:pPr>
            <a:r>
              <a:rPr lang="en-US" sz="4000" b="1" dirty="0">
                <a:solidFill>
                  <a:schemeClr val="tx2"/>
                </a:solidFill>
                <a:ea typeface="Arial" pitchFamily="-65" charset="0"/>
                <a:cs typeface="Arial" pitchFamily="-65" charset="0"/>
              </a:rPr>
              <a:t>Do you know how </a:t>
            </a:r>
            <a:r>
              <a:rPr lang="en-US" sz="4000" b="1" dirty="0" smtClean="0">
                <a:solidFill>
                  <a:schemeClr val="tx2"/>
                </a:solidFill>
                <a:ea typeface="Arial" pitchFamily="-65" charset="0"/>
                <a:cs typeface="Arial" pitchFamily="-65" charset="0"/>
              </a:rPr>
              <a:t>engaged </a:t>
            </a:r>
            <a:r>
              <a:rPr lang="en-US" sz="4000" b="1" dirty="0">
                <a:solidFill>
                  <a:schemeClr val="tx2"/>
                </a:solidFill>
                <a:ea typeface="Arial" pitchFamily="-65" charset="0"/>
                <a:cs typeface="Arial" pitchFamily="-65" charset="0"/>
              </a:rPr>
              <a:t>students are in those practices that matter most?</a:t>
            </a:r>
          </a:p>
          <a:p>
            <a:pPr lvl="1" indent="-400050">
              <a:buFont typeface="Arial" pitchFamily="-65" charset="0"/>
              <a:buNone/>
            </a:pPr>
            <a:endParaRPr lang="en-US" sz="4000" b="1" dirty="0">
              <a:solidFill>
                <a:schemeClr val="tx2"/>
              </a:solidFill>
              <a:ea typeface="Arial" pitchFamily="-65" charset="0"/>
              <a:cs typeface="Arial" pitchFamily="-65" charset="0"/>
            </a:endParaRPr>
          </a:p>
          <a:p>
            <a:pPr lvl="1" indent="-400050">
              <a:buFont typeface="Arial" pitchFamily="-65" charset="0"/>
              <a:buNone/>
            </a:pPr>
            <a:r>
              <a:rPr lang="en-US" sz="4000" b="1" dirty="0">
                <a:solidFill>
                  <a:schemeClr val="accent2"/>
                </a:solidFill>
                <a:ea typeface="Arial" pitchFamily="-65" charset="0"/>
                <a:cs typeface="Arial" pitchFamily="-65" charset="0"/>
              </a:rPr>
              <a:t>	You say…</a:t>
            </a:r>
          </a:p>
          <a:p>
            <a:pPr lvl="1" indent="-400050">
              <a:buFont typeface="Arial" pitchFamily="-65" charset="0"/>
              <a:buNone/>
            </a:pPr>
            <a:r>
              <a:rPr lang="en-US" sz="4000" b="1" dirty="0">
                <a:solidFill>
                  <a:schemeClr val="accent2"/>
                </a:solidFill>
                <a:ea typeface="Arial" pitchFamily="-65" charset="0"/>
                <a:cs typeface="Arial" pitchFamily="-65" charset="0"/>
              </a:rPr>
              <a:t>			Students say…</a:t>
            </a:r>
            <a:endParaRPr lang="en-US" sz="3600" b="1" dirty="0">
              <a:solidFill>
                <a:schemeClr val="accent2"/>
              </a:solidFill>
              <a:ea typeface="Arial" pitchFamily="-65" charset="0"/>
              <a:cs typeface="Arial" pitchFamily="-65" charset="0"/>
            </a:endParaRPr>
          </a:p>
        </p:txBody>
      </p:sp>
      <p:sp>
        <p:nvSpPr>
          <p:cNvPr id="23555" name="Footer Placeholder 3"/>
          <p:cNvSpPr txBox="1">
            <a:spLocks noGrp="1"/>
          </p:cNvSpPr>
          <p:nvPr/>
        </p:nvSpPr>
        <p:spPr bwMode="auto">
          <a:xfrm>
            <a:off x="152400" y="6489700"/>
            <a:ext cx="8394700" cy="457200"/>
          </a:xfrm>
          <a:prstGeom prst="rect">
            <a:avLst/>
          </a:prstGeom>
          <a:noFill/>
          <a:ln w="9525">
            <a:noFill/>
            <a:miter lim="800000"/>
            <a:headEnd/>
            <a:tailEnd/>
          </a:ln>
        </p:spPr>
        <p:txBody>
          <a:bodyPr>
            <a:prstTxWarp prst="textNoShape">
              <a:avLst/>
            </a:prstTxWarp>
          </a:bodyPr>
          <a:lstStyle/>
          <a:p>
            <a:endParaRPr lang="en-US" sz="1300" b="1">
              <a:solidFill>
                <a:srgbClr val="762617"/>
              </a:solidFill>
              <a:latin typeface="Arial Narrow" pitchFamily="-65"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3"/>
          <p:cNvSpPr txBox="1">
            <a:spLocks noChangeArrowheads="1"/>
          </p:cNvSpPr>
          <p:nvPr/>
        </p:nvSpPr>
        <p:spPr>
          <a:xfrm>
            <a:off x="2628900" y="914400"/>
            <a:ext cx="6477000" cy="5383937"/>
          </a:xfrm>
          <a:prstGeom prst="rect">
            <a:avLst/>
          </a:prstGeom>
        </p:spPr>
        <p:txBody>
          <a:bodyPr/>
          <a:lstStyle>
            <a:lvl1pPr marL="342900" indent="-3429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427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2000" b="1" dirty="0" smtClean="0">
                <a:solidFill>
                  <a:srgbClr val="00427A"/>
                </a:solidFill>
              </a:rPr>
              <a:t>Arleen Arnsparger</a:t>
            </a:r>
          </a:p>
          <a:p>
            <a:pPr marL="0" indent="0">
              <a:spcBef>
                <a:spcPts val="0"/>
              </a:spcBef>
              <a:buNone/>
              <a:defRPr/>
            </a:pPr>
            <a:r>
              <a:rPr lang="en-US" sz="2000" dirty="0" smtClean="0"/>
              <a:t>Program Manager, Initiative on Student Success</a:t>
            </a:r>
          </a:p>
          <a:p>
            <a:pPr marL="0" indent="0">
              <a:spcBef>
                <a:spcPts val="0"/>
              </a:spcBef>
              <a:buNone/>
              <a:defRPr/>
            </a:pPr>
            <a:endParaRPr lang="en-US" sz="1600" dirty="0" smtClean="0"/>
          </a:p>
          <a:p>
            <a:pPr marL="0" indent="0">
              <a:spcBef>
                <a:spcPts val="0"/>
              </a:spcBef>
              <a:buNone/>
              <a:defRPr/>
            </a:pPr>
            <a:r>
              <a:rPr lang="en-US" sz="2000" b="1" dirty="0" err="1" smtClean="0">
                <a:solidFill>
                  <a:srgbClr val="00427A"/>
                </a:solidFill>
              </a:rPr>
              <a:t>Misha</a:t>
            </a:r>
            <a:r>
              <a:rPr lang="en-US" sz="2000" b="1" dirty="0" smtClean="0">
                <a:solidFill>
                  <a:srgbClr val="00427A"/>
                </a:solidFill>
              </a:rPr>
              <a:t> Turner</a:t>
            </a:r>
          </a:p>
          <a:p>
            <a:pPr marL="0" indent="0">
              <a:spcBef>
                <a:spcPts val="0"/>
              </a:spcBef>
              <a:buNone/>
              <a:defRPr/>
            </a:pPr>
            <a:r>
              <a:rPr lang="en-US" sz="2000" dirty="0" smtClean="0"/>
              <a:t>Associate Director, College Relations</a:t>
            </a:r>
          </a:p>
          <a:p>
            <a:pPr marL="0" indent="0">
              <a:spcBef>
                <a:spcPts val="0"/>
              </a:spcBef>
              <a:buNone/>
              <a:defRPr/>
            </a:pPr>
            <a:endParaRPr lang="en-US" sz="2000" dirty="0" smtClean="0"/>
          </a:p>
          <a:p>
            <a:pPr marL="0" indent="0">
              <a:spcBef>
                <a:spcPts val="0"/>
              </a:spcBef>
              <a:buNone/>
              <a:defRPr/>
            </a:pPr>
            <a:r>
              <a:rPr lang="en-US" sz="2000" b="1" dirty="0" smtClean="0">
                <a:solidFill>
                  <a:schemeClr val="tx2"/>
                </a:solidFill>
              </a:rPr>
              <a:t>Mike </a:t>
            </a:r>
            <a:r>
              <a:rPr lang="en-US" sz="2000" b="1" dirty="0" err="1" smtClean="0">
                <a:solidFill>
                  <a:schemeClr val="tx2"/>
                </a:solidFill>
              </a:rPr>
              <a:t>Bohlig</a:t>
            </a:r>
            <a:endParaRPr lang="en-US" sz="2000" b="1" dirty="0" smtClean="0">
              <a:solidFill>
                <a:schemeClr val="tx2"/>
              </a:solidFill>
            </a:endParaRPr>
          </a:p>
          <a:p>
            <a:pPr marL="0" indent="0">
              <a:spcBef>
                <a:spcPts val="0"/>
              </a:spcBef>
              <a:buNone/>
              <a:defRPr/>
            </a:pPr>
            <a:r>
              <a:rPr lang="en-US" sz="2000" dirty="0" smtClean="0"/>
              <a:t>Senior Research Associate</a:t>
            </a:r>
          </a:p>
          <a:p>
            <a:pPr marL="0" indent="0">
              <a:spcBef>
                <a:spcPts val="0"/>
              </a:spcBef>
              <a:buNone/>
              <a:defRPr/>
            </a:pPr>
            <a:endParaRPr lang="en-US" sz="2000" dirty="0" smtClean="0"/>
          </a:p>
          <a:p>
            <a:pPr marL="0" indent="0">
              <a:spcBef>
                <a:spcPts val="0"/>
              </a:spcBef>
              <a:buNone/>
              <a:defRPr/>
            </a:pPr>
            <a:r>
              <a:rPr lang="en-US" sz="2000" b="1" dirty="0" smtClean="0">
                <a:solidFill>
                  <a:srgbClr val="CFA46C"/>
                </a:solidFill>
              </a:rPr>
              <a:t>Center for Community College Student Engagement</a:t>
            </a:r>
          </a:p>
          <a:p>
            <a:pPr marL="0" indent="0">
              <a:spcBef>
                <a:spcPts val="0"/>
              </a:spcBef>
              <a:buNone/>
              <a:defRPr/>
            </a:pPr>
            <a:r>
              <a:rPr lang="en-US" sz="2000" dirty="0" smtClean="0"/>
              <a:t>Program in Higher Education Leadership</a:t>
            </a:r>
          </a:p>
          <a:p>
            <a:pPr marL="0" indent="0">
              <a:spcBef>
                <a:spcPts val="0"/>
              </a:spcBef>
              <a:buNone/>
              <a:defRPr/>
            </a:pPr>
            <a:r>
              <a:rPr lang="en-US" sz="2000" dirty="0" smtClean="0"/>
              <a:t>The University of Texas at Austin</a:t>
            </a:r>
          </a:p>
          <a:p>
            <a:pPr marL="0" indent="0">
              <a:spcBef>
                <a:spcPts val="0"/>
              </a:spcBef>
              <a:buNone/>
              <a:defRPr/>
            </a:pPr>
            <a:endParaRPr lang="en-US" sz="1600" b="1" dirty="0" smtClean="0">
              <a:solidFill>
                <a:srgbClr val="CFA46C"/>
              </a:solidFill>
            </a:endParaRPr>
          </a:p>
          <a:p>
            <a:pPr marL="0" indent="0">
              <a:spcBef>
                <a:spcPts val="0"/>
              </a:spcBef>
              <a:buNone/>
              <a:defRPr/>
            </a:pPr>
            <a:endParaRPr lang="en-US" sz="1600" dirty="0" smtClean="0"/>
          </a:p>
          <a:p>
            <a:pPr marL="0" indent="0">
              <a:spcBef>
                <a:spcPts val="0"/>
              </a:spcBef>
              <a:buNone/>
              <a:defRPr/>
            </a:pPr>
            <a:endParaRPr lang="en-US" sz="1600" dirty="0" smtClean="0"/>
          </a:p>
          <a:p>
            <a:pPr marL="0" indent="0">
              <a:spcBef>
                <a:spcPts val="0"/>
              </a:spcBef>
              <a:buNone/>
              <a:defRPr/>
            </a:pPr>
            <a:r>
              <a:rPr lang="en-US" sz="3200" b="1" dirty="0" smtClean="0">
                <a:solidFill>
                  <a:srgbClr val="9F3A0D"/>
                </a:solidFill>
              </a:rPr>
              <a:t>Thank you for joining us!</a:t>
            </a:r>
          </a:p>
          <a:p>
            <a:pPr marL="0" indent="0">
              <a:spcBef>
                <a:spcPts val="0"/>
              </a:spcBef>
              <a:buNone/>
              <a:defRPr/>
            </a:pPr>
            <a:endParaRPr lang="en-US" sz="1600" dirty="0" smtClean="0"/>
          </a:p>
          <a:p>
            <a:pPr>
              <a:spcBef>
                <a:spcPts val="0"/>
              </a:spcBef>
              <a:defRPr/>
            </a:pPr>
            <a:endParaRPr lang="en-US" sz="1800" dirty="0" smtClean="0"/>
          </a:p>
          <a:p>
            <a:pPr marL="0" indent="0">
              <a:spcBef>
                <a:spcPct val="5000"/>
              </a:spcBef>
              <a:spcAft>
                <a:spcPct val="10000"/>
              </a:spcAft>
              <a:defRPr/>
            </a:pPr>
            <a:endParaRPr lang="en-US" sz="1800" i="1" dirty="0" smtClean="0"/>
          </a:p>
          <a:p>
            <a:pPr>
              <a:spcBef>
                <a:spcPts val="0"/>
              </a:spcBef>
              <a:defRPr/>
            </a:pPr>
            <a:endParaRPr lang="en-US" sz="1600" i="1" dirty="0"/>
          </a:p>
        </p:txBody>
      </p:sp>
      <p:sp>
        <p:nvSpPr>
          <p:cNvPr id="3" name="TextBox 2"/>
          <p:cNvSpPr txBox="1"/>
          <p:nvPr/>
        </p:nvSpPr>
        <p:spPr>
          <a:xfrm>
            <a:off x="2628900" y="11262"/>
            <a:ext cx="6515100" cy="584775"/>
          </a:xfrm>
          <a:prstGeom prst="rect">
            <a:avLst/>
          </a:prstGeom>
          <a:noFill/>
        </p:spPr>
        <p:txBody>
          <a:bodyPr wrap="square" rtlCol="0">
            <a:spAutoFit/>
          </a:bodyPr>
          <a:lstStyle/>
          <a:p>
            <a:pPr algn="ctr"/>
            <a:r>
              <a:rPr lang="en-US" sz="3200" b="1" dirty="0" smtClean="0">
                <a:solidFill>
                  <a:srgbClr val="9F3A0D"/>
                </a:solidFill>
              </a:rPr>
              <a:t>Introductions</a:t>
            </a:r>
            <a:endParaRPr lang="en-US" sz="3200" b="1" dirty="0">
              <a:solidFill>
                <a:srgbClr val="9F3A0D"/>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95267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5"/>
          <p:cNvSpPr txBox="1">
            <a:spLocks/>
          </p:cNvSpPr>
          <p:nvPr/>
        </p:nvSpPr>
        <p:spPr>
          <a:xfrm>
            <a:off x="793750" y="1231900"/>
            <a:ext cx="7131050" cy="1028700"/>
          </a:xfrm>
          <a:prstGeom prst="rect">
            <a:avLst/>
          </a:prstGeom>
        </p:spPr>
        <p:txBody>
          <a:bodyPr/>
          <a:lstStyle>
            <a:lvl1pPr algn="ctr" defTabSz="914400" rtl="0" eaLnBrk="1" latinLnBrk="0" hangingPunct="1">
              <a:spcBef>
                <a:spcPct val="0"/>
              </a:spcBef>
              <a:buNone/>
              <a:defRPr sz="3600" kern="1200">
                <a:solidFill>
                  <a:srgbClr val="9F3A0D"/>
                </a:solidFill>
                <a:latin typeface="Arial" pitchFamily="34" charset="0"/>
                <a:ea typeface="+mj-ea"/>
                <a:cs typeface="Arial" pitchFamily="34" charset="0"/>
              </a:defRPr>
            </a:lvl1pPr>
          </a:lstStyle>
          <a:p>
            <a:pPr algn="l"/>
            <a:endParaRPr lang="en-US" sz="3200" b="1" dirty="0" smtClean="0">
              <a:ea typeface="ＭＳ Ｐゴシック" pitchFamily="34" charset="-128"/>
            </a:endParaRPr>
          </a:p>
        </p:txBody>
      </p:sp>
      <p:sp>
        <p:nvSpPr>
          <p:cNvPr id="6" name="TextBox 5"/>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
        <p:nvSpPr>
          <p:cNvPr id="7" name="Rectangle 6"/>
          <p:cNvSpPr/>
          <p:nvPr/>
        </p:nvSpPr>
        <p:spPr>
          <a:xfrm>
            <a:off x="228600" y="1219200"/>
            <a:ext cx="8915400" cy="4647426"/>
          </a:xfrm>
          <a:prstGeom prst="rect">
            <a:avLst/>
          </a:prstGeom>
        </p:spPr>
        <p:txBody>
          <a:bodyPr wrap="square">
            <a:spAutoFit/>
          </a:bodyPr>
          <a:lstStyle/>
          <a:p>
            <a:pPr lvl="1" indent="-400050">
              <a:buNone/>
            </a:pPr>
            <a:r>
              <a:rPr lang="en-US" sz="3600" b="1" dirty="0" smtClean="0">
                <a:solidFill>
                  <a:schemeClr val="tx2"/>
                </a:solidFill>
                <a:latin typeface="Arial" charset="0"/>
                <a:ea typeface="Arial" charset="0"/>
                <a:cs typeface="Arial" charset="0"/>
              </a:rPr>
              <a:t>What % of Oregon Community College students responding to the </a:t>
            </a:r>
            <a:r>
              <a:rPr lang="en-US" sz="3600" b="1" i="1" dirty="0" smtClean="0">
                <a:solidFill>
                  <a:schemeClr val="tx2"/>
                </a:solidFill>
                <a:latin typeface="Arial" charset="0"/>
                <a:ea typeface="Arial" charset="0"/>
                <a:cs typeface="Arial" charset="0"/>
              </a:rPr>
              <a:t>SENSE </a:t>
            </a:r>
            <a:r>
              <a:rPr lang="en-US" sz="3600" b="1" dirty="0" smtClean="0">
                <a:solidFill>
                  <a:schemeClr val="tx2"/>
                </a:solidFill>
                <a:latin typeface="Arial" charset="0"/>
                <a:ea typeface="Arial" charset="0"/>
                <a:cs typeface="Arial" charset="0"/>
              </a:rPr>
              <a:t>survey said they felt welcome the first time they came to the college?</a:t>
            </a:r>
          </a:p>
          <a:p>
            <a:pPr lvl="1" indent="-400050">
              <a:buNone/>
            </a:pPr>
            <a:endParaRPr lang="en-US" sz="3600" dirty="0" smtClean="0">
              <a:solidFill>
                <a:schemeClr val="accent1"/>
              </a:solidFill>
              <a:latin typeface="Arial" charset="0"/>
              <a:ea typeface="Arial" charset="0"/>
              <a:cs typeface="Arial" charset="0"/>
            </a:endParaRPr>
          </a:p>
          <a:p>
            <a:pPr lvl="1" indent="-400050">
              <a:buNone/>
            </a:pPr>
            <a:r>
              <a:rPr lang="en-US" sz="3600" dirty="0" smtClean="0">
                <a:solidFill>
                  <a:schemeClr val="accent1"/>
                </a:solidFill>
                <a:latin typeface="Arial" charset="0"/>
                <a:ea typeface="Arial" charset="0"/>
                <a:cs typeface="Arial" charset="0"/>
              </a:rPr>
              <a:t> </a:t>
            </a:r>
            <a:r>
              <a:rPr lang="en-US" sz="4000" b="1" i="1" dirty="0" smtClean="0">
                <a:solidFill>
                  <a:schemeClr val="accent2"/>
                </a:solidFill>
                <a:latin typeface="Arial" charset="0"/>
                <a:ea typeface="Arial" charset="0"/>
                <a:cs typeface="Arial" charset="0"/>
              </a:rPr>
              <a:t>You say…</a:t>
            </a:r>
          </a:p>
          <a:p>
            <a:pPr lvl="1" indent="-400050">
              <a:buNone/>
            </a:pPr>
            <a:endParaRPr lang="en-US" sz="3600" b="1" i="1" dirty="0" smtClean="0">
              <a:solidFill>
                <a:schemeClr val="accent2"/>
              </a:solidFill>
              <a:latin typeface="Arial" charset="0"/>
              <a:ea typeface="Arial" charset="0"/>
              <a:cs typeface="Arial" charset="0"/>
            </a:endParaRPr>
          </a:p>
          <a:p>
            <a:pPr lvl="1" indent="-400050">
              <a:buNone/>
            </a:pPr>
            <a:r>
              <a:rPr lang="en-US" sz="3600" dirty="0" smtClean="0">
                <a:solidFill>
                  <a:schemeClr val="accent1"/>
                </a:solidFill>
                <a:latin typeface="Arial" charset="0"/>
                <a:ea typeface="Arial" charset="0"/>
                <a:cs typeface="Arial" charset="0"/>
              </a:rPr>
              <a:t>	</a:t>
            </a:r>
            <a:r>
              <a:rPr lang="en-US" sz="4000" b="1" i="1" dirty="0" smtClean="0">
                <a:solidFill>
                  <a:schemeClr val="accent1"/>
                </a:solidFill>
                <a:latin typeface="Arial" charset="0"/>
                <a:ea typeface="Arial" charset="0"/>
                <a:cs typeface="Arial" charset="0"/>
              </a:rPr>
              <a:t>Students say…</a:t>
            </a:r>
            <a:endParaRPr lang="en-US" sz="4000" b="1" i="1" dirty="0">
              <a:latin typeface="Arial" charset="0"/>
              <a:ea typeface="Arial" charset="0"/>
              <a:cs typeface="Arial" charset="0"/>
            </a:endParaRPr>
          </a:p>
        </p:txBody>
      </p:sp>
      <p:sp>
        <p:nvSpPr>
          <p:cNvPr id="5" name="TextBox 4"/>
          <p:cNvSpPr txBox="1"/>
          <p:nvPr/>
        </p:nvSpPr>
        <p:spPr>
          <a:xfrm>
            <a:off x="529192" y="6676105"/>
            <a:ext cx="156608" cy="707886"/>
          </a:xfrm>
          <a:prstGeom prst="rect">
            <a:avLst/>
          </a:prstGeom>
          <a:noFill/>
        </p:spPr>
        <p:txBody>
          <a:bodyPr wrap="square" rtlCol="0">
            <a:spAutoFit/>
          </a:bodyPr>
          <a:lstStyle/>
          <a:p>
            <a:pPr algn="r"/>
            <a:r>
              <a:rPr lang="en-US" sz="4000" b="1" dirty="0" smtClean="0">
                <a:solidFill>
                  <a:srgbClr val="00427A"/>
                </a:solidFill>
                <a:latin typeface="+mj-lt"/>
              </a:rPr>
              <a:t>22</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07687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5"/>
          <p:cNvSpPr txBox="1">
            <a:spLocks/>
          </p:cNvSpPr>
          <p:nvPr/>
        </p:nvSpPr>
        <p:spPr>
          <a:xfrm>
            <a:off x="793750" y="1231900"/>
            <a:ext cx="7131050" cy="1028700"/>
          </a:xfrm>
          <a:prstGeom prst="rect">
            <a:avLst/>
          </a:prstGeom>
        </p:spPr>
        <p:txBody>
          <a:bodyPr/>
          <a:lstStyle>
            <a:lvl1pPr algn="ctr" defTabSz="914400" rtl="0" eaLnBrk="1" latinLnBrk="0" hangingPunct="1">
              <a:spcBef>
                <a:spcPct val="0"/>
              </a:spcBef>
              <a:buNone/>
              <a:defRPr sz="3600" kern="1200">
                <a:solidFill>
                  <a:srgbClr val="9F3A0D"/>
                </a:solidFill>
                <a:latin typeface="Arial" pitchFamily="34" charset="0"/>
                <a:ea typeface="+mj-ea"/>
                <a:cs typeface="Arial" pitchFamily="34" charset="0"/>
              </a:defRPr>
            </a:lvl1pPr>
          </a:lstStyle>
          <a:p>
            <a:pPr algn="l"/>
            <a:endParaRPr lang="en-US" sz="3200" b="1" dirty="0" smtClean="0">
              <a:ea typeface="ＭＳ Ｐゴシック" pitchFamily="34" charset="-128"/>
            </a:endParaRPr>
          </a:p>
        </p:txBody>
      </p:sp>
      <p:sp>
        <p:nvSpPr>
          <p:cNvPr id="6" name="TextBox 5"/>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
        <p:nvSpPr>
          <p:cNvPr id="7" name="Rectangle 6"/>
          <p:cNvSpPr/>
          <p:nvPr/>
        </p:nvSpPr>
        <p:spPr>
          <a:xfrm>
            <a:off x="228600" y="1219200"/>
            <a:ext cx="8915400" cy="4647426"/>
          </a:xfrm>
          <a:prstGeom prst="rect">
            <a:avLst/>
          </a:prstGeom>
        </p:spPr>
        <p:txBody>
          <a:bodyPr wrap="square">
            <a:spAutoFit/>
          </a:bodyPr>
          <a:lstStyle/>
          <a:p>
            <a:pPr lvl="1" indent="-400050">
              <a:buNone/>
            </a:pPr>
            <a:r>
              <a:rPr lang="en-US" sz="3600" b="1" dirty="0" smtClean="0">
                <a:solidFill>
                  <a:schemeClr val="tx2"/>
                </a:solidFill>
                <a:latin typeface="Arial" charset="0"/>
                <a:ea typeface="Arial" charset="0"/>
                <a:cs typeface="Arial" charset="0"/>
              </a:rPr>
              <a:t>What % of Oregon Community College students responding to the </a:t>
            </a:r>
            <a:r>
              <a:rPr lang="en-US" sz="3600" b="1" i="1" dirty="0" smtClean="0">
                <a:solidFill>
                  <a:schemeClr val="tx2"/>
                </a:solidFill>
                <a:latin typeface="Arial" charset="0"/>
                <a:ea typeface="Arial" charset="0"/>
                <a:cs typeface="Arial" charset="0"/>
              </a:rPr>
              <a:t>SENSE </a:t>
            </a:r>
            <a:r>
              <a:rPr lang="en-US" sz="3600" b="1" dirty="0" smtClean="0">
                <a:solidFill>
                  <a:schemeClr val="tx2"/>
                </a:solidFill>
                <a:latin typeface="Arial" charset="0"/>
                <a:ea typeface="Arial" charset="0"/>
                <a:cs typeface="Arial" charset="0"/>
              </a:rPr>
              <a:t>survey said they felt welcome the first time they came to the college?</a:t>
            </a:r>
          </a:p>
          <a:p>
            <a:pPr lvl="1" indent="-400050">
              <a:buNone/>
            </a:pPr>
            <a:endParaRPr lang="en-US" sz="3600" dirty="0" smtClean="0">
              <a:solidFill>
                <a:schemeClr val="accent1"/>
              </a:solidFill>
              <a:latin typeface="Arial" charset="0"/>
              <a:ea typeface="Arial" charset="0"/>
              <a:cs typeface="Arial" charset="0"/>
            </a:endParaRPr>
          </a:p>
          <a:p>
            <a:pPr lvl="1" indent="-400050">
              <a:buNone/>
            </a:pPr>
            <a:r>
              <a:rPr lang="en-US" sz="3600" dirty="0" smtClean="0">
                <a:solidFill>
                  <a:schemeClr val="accent1"/>
                </a:solidFill>
                <a:latin typeface="Arial" charset="0"/>
                <a:ea typeface="Arial" charset="0"/>
                <a:cs typeface="Arial" charset="0"/>
              </a:rPr>
              <a:t> </a:t>
            </a:r>
            <a:r>
              <a:rPr lang="en-US" sz="4000" b="1" i="1" dirty="0" smtClean="0">
                <a:solidFill>
                  <a:schemeClr val="accent2"/>
                </a:solidFill>
                <a:latin typeface="Arial" charset="0"/>
                <a:ea typeface="Arial" charset="0"/>
                <a:cs typeface="Arial" charset="0"/>
              </a:rPr>
              <a:t>You say…</a:t>
            </a:r>
          </a:p>
          <a:p>
            <a:pPr lvl="1" indent="-400050">
              <a:buNone/>
            </a:pPr>
            <a:endParaRPr lang="en-US" sz="3600" b="1" i="1" dirty="0" smtClean="0">
              <a:solidFill>
                <a:schemeClr val="accent2"/>
              </a:solidFill>
              <a:latin typeface="Arial" charset="0"/>
              <a:ea typeface="Arial" charset="0"/>
              <a:cs typeface="Arial" charset="0"/>
            </a:endParaRPr>
          </a:p>
          <a:p>
            <a:pPr lvl="1" indent="-400050">
              <a:buNone/>
            </a:pPr>
            <a:r>
              <a:rPr lang="en-US" sz="3600" dirty="0" smtClean="0">
                <a:solidFill>
                  <a:schemeClr val="accent1"/>
                </a:solidFill>
                <a:latin typeface="Arial" charset="0"/>
                <a:ea typeface="Arial" charset="0"/>
                <a:cs typeface="Arial" charset="0"/>
              </a:rPr>
              <a:t>	</a:t>
            </a:r>
            <a:r>
              <a:rPr lang="en-US" sz="4000" b="1" i="1" dirty="0" smtClean="0">
                <a:solidFill>
                  <a:schemeClr val="accent1"/>
                </a:solidFill>
                <a:latin typeface="Arial" charset="0"/>
                <a:ea typeface="Arial" charset="0"/>
                <a:cs typeface="Arial" charset="0"/>
              </a:rPr>
              <a:t>Students say… </a:t>
            </a:r>
            <a:r>
              <a:rPr lang="en-US" sz="4000" b="1" i="1" dirty="0" smtClean="0">
                <a:solidFill>
                  <a:srgbClr val="800000"/>
                </a:solidFill>
                <a:latin typeface="Arial" charset="0"/>
                <a:ea typeface="Arial" charset="0"/>
                <a:cs typeface="Arial" charset="0"/>
              </a:rPr>
              <a:t>73%</a:t>
            </a:r>
            <a:endParaRPr lang="en-US" sz="4000" b="1" i="1" dirty="0">
              <a:solidFill>
                <a:srgbClr val="800000"/>
              </a:solidFill>
              <a:latin typeface="Arial" charset="0"/>
              <a:ea typeface="Arial" charset="0"/>
              <a:cs typeface="Arial" charset="0"/>
            </a:endParaRPr>
          </a:p>
        </p:txBody>
      </p:sp>
      <p:sp>
        <p:nvSpPr>
          <p:cNvPr id="5" name="TextBox 4"/>
          <p:cNvSpPr txBox="1"/>
          <p:nvPr/>
        </p:nvSpPr>
        <p:spPr>
          <a:xfrm>
            <a:off x="529192" y="6676105"/>
            <a:ext cx="156608" cy="707886"/>
          </a:xfrm>
          <a:prstGeom prst="rect">
            <a:avLst/>
          </a:prstGeom>
          <a:noFill/>
        </p:spPr>
        <p:txBody>
          <a:bodyPr wrap="square" rtlCol="0">
            <a:spAutoFit/>
          </a:bodyPr>
          <a:lstStyle/>
          <a:p>
            <a:pPr algn="r"/>
            <a:r>
              <a:rPr lang="en-US" sz="4000" b="1" dirty="0" smtClean="0">
                <a:solidFill>
                  <a:srgbClr val="00427A"/>
                </a:solidFill>
                <a:latin typeface="+mj-lt"/>
              </a:rPr>
              <a:t>22</a:t>
            </a:r>
          </a:p>
        </p:txBody>
      </p:sp>
      <p:sp>
        <p:nvSpPr>
          <p:cNvPr id="9" name="TextBox 8"/>
          <p:cNvSpPr txBox="1"/>
          <p:nvPr/>
        </p:nvSpPr>
        <p:spPr>
          <a:xfrm>
            <a:off x="1143000" y="6553200"/>
            <a:ext cx="4724400" cy="307777"/>
          </a:xfrm>
          <a:prstGeom prst="rect">
            <a:avLst/>
          </a:prstGeom>
          <a:noFill/>
        </p:spPr>
        <p:txBody>
          <a:bodyPr wrap="square" rtlCol="0">
            <a:spAutoFit/>
          </a:bodyPr>
          <a:lstStyle/>
          <a:p>
            <a:r>
              <a:rPr lang="en-US" sz="1400" i="1" dirty="0" smtClean="0">
                <a:solidFill>
                  <a:srgbClr val="00427A"/>
                </a:solidFill>
                <a:latin typeface="+mj-lt"/>
              </a:rPr>
              <a:t>SENSE </a:t>
            </a:r>
            <a:r>
              <a:rPr lang="en-US" sz="1400" dirty="0" smtClean="0">
                <a:solidFill>
                  <a:srgbClr val="00427A"/>
                </a:solidFill>
                <a:latin typeface="+mj-lt"/>
              </a:rPr>
              <a:t>2012</a:t>
            </a:r>
            <a:endParaRPr lang="en-US" sz="1400" i="1" dirty="0" smtClean="0">
              <a:solidFill>
                <a:srgbClr val="00427A"/>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07687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5"/>
          <p:cNvSpPr txBox="1">
            <a:spLocks/>
          </p:cNvSpPr>
          <p:nvPr/>
        </p:nvSpPr>
        <p:spPr>
          <a:xfrm>
            <a:off x="793750" y="1231900"/>
            <a:ext cx="7131050" cy="1028700"/>
          </a:xfrm>
          <a:prstGeom prst="rect">
            <a:avLst/>
          </a:prstGeom>
        </p:spPr>
        <p:txBody>
          <a:bodyPr/>
          <a:lstStyle>
            <a:lvl1pPr algn="ctr" defTabSz="914400" rtl="0" eaLnBrk="1" latinLnBrk="0" hangingPunct="1">
              <a:spcBef>
                <a:spcPct val="0"/>
              </a:spcBef>
              <a:buNone/>
              <a:defRPr sz="3600" kern="1200">
                <a:solidFill>
                  <a:srgbClr val="9F3A0D"/>
                </a:solidFill>
                <a:latin typeface="Arial" pitchFamily="34" charset="0"/>
                <a:ea typeface="+mj-ea"/>
                <a:cs typeface="Arial" pitchFamily="34" charset="0"/>
              </a:defRPr>
            </a:lvl1pPr>
          </a:lstStyle>
          <a:p>
            <a:pPr algn="l"/>
            <a:endParaRPr lang="en-US" sz="3200" b="1" dirty="0" smtClean="0">
              <a:ea typeface="ＭＳ Ｐゴシック" pitchFamily="34" charset="-128"/>
            </a:endParaRPr>
          </a:p>
        </p:txBody>
      </p:sp>
      <p:sp>
        <p:nvSpPr>
          <p:cNvPr id="6" name="TextBox 5"/>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
        <p:nvSpPr>
          <p:cNvPr id="7" name="Rectangle 6"/>
          <p:cNvSpPr/>
          <p:nvPr/>
        </p:nvSpPr>
        <p:spPr>
          <a:xfrm>
            <a:off x="228600" y="1219200"/>
            <a:ext cx="8915400" cy="5201424"/>
          </a:xfrm>
          <a:prstGeom prst="rect">
            <a:avLst/>
          </a:prstGeom>
        </p:spPr>
        <p:txBody>
          <a:bodyPr wrap="square">
            <a:spAutoFit/>
          </a:bodyPr>
          <a:lstStyle/>
          <a:p>
            <a:pPr lvl="1" indent="-400050">
              <a:buNone/>
            </a:pPr>
            <a:r>
              <a:rPr lang="en-US" sz="3600" b="1" dirty="0" smtClean="0">
                <a:solidFill>
                  <a:schemeClr val="tx2"/>
                </a:solidFill>
                <a:latin typeface="Arial" charset="0"/>
                <a:ea typeface="Arial" charset="0"/>
                <a:cs typeface="Arial" charset="0"/>
              </a:rPr>
              <a:t>What % of Oregon Community College students responding to the </a:t>
            </a:r>
            <a:r>
              <a:rPr lang="en-US" sz="3600" b="1" i="1" dirty="0" smtClean="0">
                <a:solidFill>
                  <a:schemeClr val="tx2"/>
                </a:solidFill>
                <a:latin typeface="Arial" charset="0"/>
                <a:ea typeface="Arial" charset="0"/>
                <a:cs typeface="Arial" charset="0"/>
              </a:rPr>
              <a:t>CCSSE </a:t>
            </a:r>
            <a:r>
              <a:rPr lang="en-US" sz="3600" b="1" dirty="0" smtClean="0">
                <a:solidFill>
                  <a:schemeClr val="tx2"/>
                </a:solidFill>
                <a:latin typeface="Arial" charset="0"/>
                <a:ea typeface="Arial" charset="0"/>
                <a:cs typeface="Arial" charset="0"/>
              </a:rPr>
              <a:t>survey said they worked with other students on projects during class (often or very often)</a:t>
            </a:r>
          </a:p>
          <a:p>
            <a:pPr lvl="1" indent="-400050">
              <a:buNone/>
            </a:pPr>
            <a:endParaRPr lang="en-US" sz="3600" dirty="0" smtClean="0">
              <a:solidFill>
                <a:schemeClr val="accent1"/>
              </a:solidFill>
              <a:latin typeface="Arial" charset="0"/>
              <a:ea typeface="Arial" charset="0"/>
              <a:cs typeface="Arial" charset="0"/>
            </a:endParaRPr>
          </a:p>
          <a:p>
            <a:pPr lvl="1" indent="-400050">
              <a:buNone/>
            </a:pPr>
            <a:r>
              <a:rPr lang="en-US" sz="3600" dirty="0" smtClean="0">
                <a:solidFill>
                  <a:schemeClr val="accent1"/>
                </a:solidFill>
                <a:latin typeface="Arial" charset="0"/>
                <a:ea typeface="Arial" charset="0"/>
                <a:cs typeface="Arial" charset="0"/>
              </a:rPr>
              <a:t> </a:t>
            </a:r>
            <a:r>
              <a:rPr lang="en-US" sz="4000" b="1" i="1" dirty="0" smtClean="0">
                <a:solidFill>
                  <a:schemeClr val="accent2"/>
                </a:solidFill>
                <a:latin typeface="Arial" charset="0"/>
                <a:ea typeface="Arial" charset="0"/>
                <a:cs typeface="Arial" charset="0"/>
              </a:rPr>
              <a:t>You say…</a:t>
            </a:r>
          </a:p>
          <a:p>
            <a:pPr lvl="1" indent="-400050">
              <a:buNone/>
            </a:pPr>
            <a:endParaRPr lang="en-US" sz="3600" b="1" i="1" dirty="0" smtClean="0">
              <a:solidFill>
                <a:schemeClr val="accent2"/>
              </a:solidFill>
              <a:latin typeface="Arial" charset="0"/>
              <a:ea typeface="Arial" charset="0"/>
              <a:cs typeface="Arial" charset="0"/>
            </a:endParaRPr>
          </a:p>
          <a:p>
            <a:pPr lvl="1" indent="-400050">
              <a:buNone/>
            </a:pPr>
            <a:r>
              <a:rPr lang="en-US" sz="3600" dirty="0" smtClean="0">
                <a:solidFill>
                  <a:schemeClr val="accent1"/>
                </a:solidFill>
                <a:latin typeface="Arial" charset="0"/>
                <a:ea typeface="Arial" charset="0"/>
                <a:cs typeface="Arial" charset="0"/>
              </a:rPr>
              <a:t>	</a:t>
            </a:r>
            <a:r>
              <a:rPr lang="en-US" sz="4000" b="1" i="1" dirty="0" smtClean="0">
                <a:solidFill>
                  <a:schemeClr val="accent1"/>
                </a:solidFill>
                <a:latin typeface="Arial" charset="0"/>
                <a:ea typeface="Arial" charset="0"/>
                <a:cs typeface="Arial" charset="0"/>
              </a:rPr>
              <a:t>Students say…</a:t>
            </a:r>
            <a:endParaRPr lang="en-US" sz="4000" b="1" i="1" dirty="0">
              <a:solidFill>
                <a:srgbClr val="800000"/>
              </a:solidFill>
              <a:latin typeface="Arial" charset="0"/>
              <a:ea typeface="Arial" charset="0"/>
              <a:cs typeface="Arial"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07687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5"/>
          <p:cNvSpPr txBox="1">
            <a:spLocks/>
          </p:cNvSpPr>
          <p:nvPr/>
        </p:nvSpPr>
        <p:spPr>
          <a:xfrm>
            <a:off x="793750" y="1231900"/>
            <a:ext cx="7131050" cy="1028700"/>
          </a:xfrm>
          <a:prstGeom prst="rect">
            <a:avLst/>
          </a:prstGeom>
        </p:spPr>
        <p:txBody>
          <a:bodyPr/>
          <a:lstStyle>
            <a:lvl1pPr algn="ctr" defTabSz="914400" rtl="0" eaLnBrk="1" latinLnBrk="0" hangingPunct="1">
              <a:spcBef>
                <a:spcPct val="0"/>
              </a:spcBef>
              <a:buNone/>
              <a:defRPr sz="3600" kern="1200">
                <a:solidFill>
                  <a:srgbClr val="9F3A0D"/>
                </a:solidFill>
                <a:latin typeface="Arial" pitchFamily="34" charset="0"/>
                <a:ea typeface="+mj-ea"/>
                <a:cs typeface="Arial" pitchFamily="34" charset="0"/>
              </a:defRPr>
            </a:lvl1pPr>
          </a:lstStyle>
          <a:p>
            <a:pPr algn="l"/>
            <a:endParaRPr lang="en-US" sz="3200" b="1" dirty="0" smtClean="0">
              <a:ea typeface="ＭＳ Ｐゴシック" pitchFamily="34" charset="-128"/>
            </a:endParaRPr>
          </a:p>
        </p:txBody>
      </p:sp>
      <p:sp>
        <p:nvSpPr>
          <p:cNvPr id="6" name="TextBox 5"/>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
        <p:nvSpPr>
          <p:cNvPr id="7" name="Rectangle 6"/>
          <p:cNvSpPr/>
          <p:nvPr/>
        </p:nvSpPr>
        <p:spPr>
          <a:xfrm>
            <a:off x="228600" y="1219200"/>
            <a:ext cx="8915400" cy="5201424"/>
          </a:xfrm>
          <a:prstGeom prst="rect">
            <a:avLst/>
          </a:prstGeom>
        </p:spPr>
        <p:txBody>
          <a:bodyPr wrap="square">
            <a:spAutoFit/>
          </a:bodyPr>
          <a:lstStyle/>
          <a:p>
            <a:pPr lvl="1" indent="-400050">
              <a:buNone/>
            </a:pPr>
            <a:r>
              <a:rPr lang="en-US" sz="3600" b="1" dirty="0" smtClean="0">
                <a:solidFill>
                  <a:schemeClr val="tx2"/>
                </a:solidFill>
                <a:latin typeface="Arial" charset="0"/>
                <a:ea typeface="Arial" charset="0"/>
                <a:cs typeface="Arial" charset="0"/>
              </a:rPr>
              <a:t>What % of Oregon Community College students responding to the </a:t>
            </a:r>
            <a:r>
              <a:rPr lang="en-US" sz="3600" b="1" i="1" dirty="0" smtClean="0">
                <a:solidFill>
                  <a:schemeClr val="tx2"/>
                </a:solidFill>
                <a:latin typeface="Arial" charset="0"/>
                <a:ea typeface="Arial" charset="0"/>
                <a:cs typeface="Arial" charset="0"/>
              </a:rPr>
              <a:t>CCSSE </a:t>
            </a:r>
            <a:r>
              <a:rPr lang="en-US" sz="3600" b="1" dirty="0" smtClean="0">
                <a:solidFill>
                  <a:schemeClr val="tx2"/>
                </a:solidFill>
                <a:latin typeface="Arial" charset="0"/>
                <a:ea typeface="Arial" charset="0"/>
                <a:cs typeface="Arial" charset="0"/>
              </a:rPr>
              <a:t>survey said they worked with other students on projects during class (often or very often)</a:t>
            </a:r>
          </a:p>
          <a:p>
            <a:pPr lvl="1" indent="-400050">
              <a:buNone/>
            </a:pPr>
            <a:endParaRPr lang="en-US" sz="3600" dirty="0" smtClean="0">
              <a:solidFill>
                <a:schemeClr val="accent1"/>
              </a:solidFill>
              <a:latin typeface="Arial" charset="0"/>
              <a:ea typeface="Arial" charset="0"/>
              <a:cs typeface="Arial" charset="0"/>
            </a:endParaRPr>
          </a:p>
          <a:p>
            <a:pPr lvl="1" indent="-400050">
              <a:buNone/>
            </a:pPr>
            <a:r>
              <a:rPr lang="en-US" sz="3600" dirty="0" smtClean="0">
                <a:solidFill>
                  <a:schemeClr val="accent1"/>
                </a:solidFill>
                <a:latin typeface="Arial" charset="0"/>
                <a:ea typeface="Arial" charset="0"/>
                <a:cs typeface="Arial" charset="0"/>
              </a:rPr>
              <a:t> </a:t>
            </a:r>
            <a:r>
              <a:rPr lang="en-US" sz="4000" b="1" i="1" dirty="0" smtClean="0">
                <a:solidFill>
                  <a:schemeClr val="accent2"/>
                </a:solidFill>
                <a:latin typeface="Arial" charset="0"/>
                <a:ea typeface="Arial" charset="0"/>
                <a:cs typeface="Arial" charset="0"/>
              </a:rPr>
              <a:t>You say…</a:t>
            </a:r>
          </a:p>
          <a:p>
            <a:pPr lvl="1" indent="-400050">
              <a:buNone/>
            </a:pPr>
            <a:endParaRPr lang="en-US" sz="3600" b="1" i="1" dirty="0" smtClean="0">
              <a:solidFill>
                <a:schemeClr val="accent2"/>
              </a:solidFill>
              <a:latin typeface="Arial" charset="0"/>
              <a:ea typeface="Arial" charset="0"/>
              <a:cs typeface="Arial" charset="0"/>
            </a:endParaRPr>
          </a:p>
          <a:p>
            <a:pPr lvl="1" indent="-400050">
              <a:buNone/>
            </a:pPr>
            <a:r>
              <a:rPr lang="en-US" sz="3600" dirty="0" smtClean="0">
                <a:solidFill>
                  <a:schemeClr val="accent1"/>
                </a:solidFill>
                <a:latin typeface="Arial" charset="0"/>
                <a:ea typeface="Arial" charset="0"/>
                <a:cs typeface="Arial" charset="0"/>
              </a:rPr>
              <a:t>	</a:t>
            </a:r>
            <a:r>
              <a:rPr lang="en-US" sz="4000" b="1" i="1" dirty="0" smtClean="0">
                <a:solidFill>
                  <a:schemeClr val="accent1"/>
                </a:solidFill>
                <a:latin typeface="Arial" charset="0"/>
                <a:ea typeface="Arial" charset="0"/>
                <a:cs typeface="Arial" charset="0"/>
              </a:rPr>
              <a:t>Students say… </a:t>
            </a:r>
            <a:r>
              <a:rPr lang="en-US" sz="4000" b="1" i="1" dirty="0" smtClean="0">
                <a:solidFill>
                  <a:srgbClr val="800000"/>
                </a:solidFill>
                <a:latin typeface="Arial" charset="0"/>
                <a:ea typeface="Arial" charset="0"/>
                <a:cs typeface="Arial" charset="0"/>
              </a:rPr>
              <a:t>54%</a:t>
            </a:r>
            <a:endParaRPr lang="en-US" sz="4000" b="1" i="1" dirty="0">
              <a:solidFill>
                <a:srgbClr val="800000"/>
              </a:solidFill>
              <a:latin typeface="Arial" charset="0"/>
              <a:ea typeface="Arial" charset="0"/>
              <a:cs typeface="Arial" charset="0"/>
            </a:endParaRPr>
          </a:p>
        </p:txBody>
      </p:sp>
      <p:sp>
        <p:nvSpPr>
          <p:cNvPr id="5" name="TextBox 4"/>
          <p:cNvSpPr txBox="1"/>
          <p:nvPr/>
        </p:nvSpPr>
        <p:spPr>
          <a:xfrm>
            <a:off x="730714" y="6553200"/>
            <a:ext cx="1707685" cy="338554"/>
          </a:xfrm>
          <a:prstGeom prst="rect">
            <a:avLst/>
          </a:prstGeom>
          <a:noFill/>
        </p:spPr>
        <p:txBody>
          <a:bodyPr wrap="square" rtlCol="0">
            <a:spAutoFit/>
          </a:bodyPr>
          <a:lstStyle/>
          <a:p>
            <a:pPr algn="r"/>
            <a:r>
              <a:rPr lang="en-US" sz="1600" i="1" dirty="0" smtClean="0">
                <a:solidFill>
                  <a:srgbClr val="00427A"/>
                </a:solidFill>
                <a:latin typeface="+mj-lt"/>
              </a:rPr>
              <a:t>CCSSE </a:t>
            </a:r>
            <a:r>
              <a:rPr lang="en-US" sz="1600" dirty="0" smtClean="0">
                <a:solidFill>
                  <a:srgbClr val="00427A"/>
                </a:solidFill>
                <a:latin typeface="+mj-lt"/>
              </a:rPr>
              <a:t>2014</a:t>
            </a:r>
            <a:endParaRPr lang="en-US" sz="1600" i="1" dirty="0" smtClean="0">
              <a:solidFill>
                <a:srgbClr val="00427A"/>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07687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5"/>
          <p:cNvSpPr txBox="1">
            <a:spLocks/>
          </p:cNvSpPr>
          <p:nvPr/>
        </p:nvSpPr>
        <p:spPr>
          <a:xfrm>
            <a:off x="793750" y="1231900"/>
            <a:ext cx="7131050" cy="1028700"/>
          </a:xfrm>
          <a:prstGeom prst="rect">
            <a:avLst/>
          </a:prstGeom>
        </p:spPr>
        <p:txBody>
          <a:bodyPr/>
          <a:lstStyle>
            <a:lvl1pPr algn="ctr" defTabSz="914400" rtl="0" eaLnBrk="1" latinLnBrk="0" hangingPunct="1">
              <a:spcBef>
                <a:spcPct val="0"/>
              </a:spcBef>
              <a:buNone/>
              <a:defRPr sz="3600" kern="1200">
                <a:solidFill>
                  <a:srgbClr val="9F3A0D"/>
                </a:solidFill>
                <a:latin typeface="Arial" pitchFamily="34" charset="0"/>
                <a:ea typeface="+mj-ea"/>
                <a:cs typeface="Arial" pitchFamily="34" charset="0"/>
              </a:defRPr>
            </a:lvl1pPr>
          </a:lstStyle>
          <a:p>
            <a:pPr algn="l"/>
            <a:endParaRPr lang="en-US" sz="3200" b="1" dirty="0" smtClean="0">
              <a:ea typeface="ＭＳ Ｐゴシック" pitchFamily="34" charset="-128"/>
            </a:endParaRPr>
          </a:p>
        </p:txBody>
      </p:sp>
      <p:sp>
        <p:nvSpPr>
          <p:cNvPr id="6" name="TextBox 5"/>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
        <p:nvSpPr>
          <p:cNvPr id="7" name="Rectangle 6"/>
          <p:cNvSpPr/>
          <p:nvPr/>
        </p:nvSpPr>
        <p:spPr>
          <a:xfrm>
            <a:off x="228600" y="762000"/>
            <a:ext cx="8915400" cy="5201424"/>
          </a:xfrm>
          <a:prstGeom prst="rect">
            <a:avLst/>
          </a:prstGeom>
        </p:spPr>
        <p:txBody>
          <a:bodyPr wrap="square">
            <a:spAutoFit/>
          </a:bodyPr>
          <a:lstStyle/>
          <a:p>
            <a:pPr lvl="1" indent="-400050">
              <a:buNone/>
            </a:pPr>
            <a:r>
              <a:rPr lang="en-US" sz="3600" b="1" dirty="0" smtClean="0">
                <a:solidFill>
                  <a:schemeClr val="tx2"/>
                </a:solidFill>
                <a:latin typeface="Arial" charset="0"/>
                <a:ea typeface="Arial" charset="0"/>
                <a:cs typeface="Arial" charset="0"/>
              </a:rPr>
              <a:t>What % of Oregon Community College students responding to the </a:t>
            </a:r>
            <a:r>
              <a:rPr lang="en-US" sz="3600" b="1" i="1" dirty="0" smtClean="0">
                <a:solidFill>
                  <a:schemeClr val="tx2"/>
                </a:solidFill>
                <a:latin typeface="Arial" charset="0"/>
                <a:ea typeface="Arial" charset="0"/>
                <a:cs typeface="Arial" charset="0"/>
              </a:rPr>
              <a:t>CCSSE </a:t>
            </a:r>
            <a:r>
              <a:rPr lang="en-US" sz="3600" b="1" dirty="0" smtClean="0">
                <a:solidFill>
                  <a:schemeClr val="tx2"/>
                </a:solidFill>
                <a:latin typeface="Arial" charset="0"/>
                <a:ea typeface="Arial" charset="0"/>
                <a:cs typeface="Arial" charset="0"/>
              </a:rPr>
              <a:t>survey said they received prompt feedback (written or oral) from instructors on their performance in class (often or very often)?</a:t>
            </a:r>
            <a:endParaRPr lang="en-US" sz="3600" b="1" dirty="0" smtClean="0">
              <a:solidFill>
                <a:srgbClr val="800000"/>
              </a:solidFill>
              <a:latin typeface="Arial" charset="0"/>
              <a:ea typeface="Arial" charset="0"/>
              <a:cs typeface="Arial" charset="0"/>
            </a:endParaRPr>
          </a:p>
          <a:p>
            <a:pPr lvl="1" indent="-400050">
              <a:buNone/>
            </a:pPr>
            <a:r>
              <a:rPr lang="en-US" sz="3600" dirty="0" smtClean="0">
                <a:solidFill>
                  <a:schemeClr val="accent1"/>
                </a:solidFill>
                <a:latin typeface="Arial" charset="0"/>
                <a:ea typeface="Arial" charset="0"/>
                <a:cs typeface="Arial" charset="0"/>
              </a:rPr>
              <a:t>		</a:t>
            </a:r>
            <a:r>
              <a:rPr lang="en-US" sz="4000" b="1" i="1" dirty="0" smtClean="0">
                <a:solidFill>
                  <a:schemeClr val="accent2"/>
                </a:solidFill>
                <a:latin typeface="Arial" charset="0"/>
                <a:ea typeface="Arial" charset="0"/>
                <a:cs typeface="Arial" charset="0"/>
              </a:rPr>
              <a:t>You say…</a:t>
            </a:r>
          </a:p>
          <a:p>
            <a:pPr lvl="1" indent="-400050">
              <a:buNone/>
            </a:pPr>
            <a:endParaRPr lang="en-US" sz="3600" b="1" i="1" dirty="0" smtClean="0">
              <a:solidFill>
                <a:schemeClr val="accent2"/>
              </a:solidFill>
              <a:latin typeface="Arial" charset="0"/>
              <a:ea typeface="Arial" charset="0"/>
              <a:cs typeface="Arial" charset="0"/>
            </a:endParaRPr>
          </a:p>
          <a:p>
            <a:pPr lvl="1" indent="-400050">
              <a:buNone/>
            </a:pPr>
            <a:r>
              <a:rPr lang="en-US" sz="3600" dirty="0" smtClean="0">
                <a:solidFill>
                  <a:schemeClr val="accent1"/>
                </a:solidFill>
                <a:latin typeface="Arial" charset="0"/>
                <a:ea typeface="Arial" charset="0"/>
                <a:cs typeface="Arial" charset="0"/>
              </a:rPr>
              <a:t>				</a:t>
            </a:r>
            <a:r>
              <a:rPr lang="en-US" sz="4000" b="1" i="1" dirty="0" smtClean="0">
                <a:solidFill>
                  <a:schemeClr val="accent1"/>
                </a:solidFill>
                <a:latin typeface="Arial" charset="0"/>
                <a:ea typeface="Arial" charset="0"/>
                <a:cs typeface="Arial" charset="0"/>
              </a:rPr>
              <a:t>Students say…</a:t>
            </a:r>
            <a:endParaRPr lang="en-US" sz="4000" b="1" i="1" dirty="0">
              <a:latin typeface="Arial" charset="0"/>
              <a:ea typeface="Arial" charset="0"/>
              <a:cs typeface="Arial"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07687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5"/>
          <p:cNvSpPr txBox="1">
            <a:spLocks/>
          </p:cNvSpPr>
          <p:nvPr/>
        </p:nvSpPr>
        <p:spPr>
          <a:xfrm>
            <a:off x="793750" y="1231900"/>
            <a:ext cx="7131050" cy="1028700"/>
          </a:xfrm>
          <a:prstGeom prst="rect">
            <a:avLst/>
          </a:prstGeom>
        </p:spPr>
        <p:txBody>
          <a:bodyPr/>
          <a:lstStyle>
            <a:lvl1pPr algn="ctr" defTabSz="914400" rtl="0" eaLnBrk="1" latinLnBrk="0" hangingPunct="1">
              <a:spcBef>
                <a:spcPct val="0"/>
              </a:spcBef>
              <a:buNone/>
              <a:defRPr sz="3600" kern="1200">
                <a:solidFill>
                  <a:srgbClr val="9F3A0D"/>
                </a:solidFill>
                <a:latin typeface="Arial" pitchFamily="34" charset="0"/>
                <a:ea typeface="+mj-ea"/>
                <a:cs typeface="Arial" pitchFamily="34" charset="0"/>
              </a:defRPr>
            </a:lvl1pPr>
          </a:lstStyle>
          <a:p>
            <a:pPr algn="l"/>
            <a:endParaRPr lang="en-US" sz="3200" b="1" dirty="0" smtClean="0">
              <a:ea typeface="ＭＳ Ｐゴシック" pitchFamily="34" charset="-128"/>
            </a:endParaRPr>
          </a:p>
        </p:txBody>
      </p:sp>
      <p:sp>
        <p:nvSpPr>
          <p:cNvPr id="6" name="TextBox 5"/>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
        <p:nvSpPr>
          <p:cNvPr id="7" name="Rectangle 6"/>
          <p:cNvSpPr/>
          <p:nvPr/>
        </p:nvSpPr>
        <p:spPr>
          <a:xfrm>
            <a:off x="228600" y="762000"/>
            <a:ext cx="8915400" cy="5201424"/>
          </a:xfrm>
          <a:prstGeom prst="rect">
            <a:avLst/>
          </a:prstGeom>
        </p:spPr>
        <p:txBody>
          <a:bodyPr wrap="square">
            <a:spAutoFit/>
          </a:bodyPr>
          <a:lstStyle/>
          <a:p>
            <a:pPr lvl="1" indent="-400050">
              <a:buNone/>
            </a:pPr>
            <a:r>
              <a:rPr lang="en-US" sz="3600" b="1" dirty="0" smtClean="0">
                <a:solidFill>
                  <a:schemeClr val="tx2"/>
                </a:solidFill>
                <a:latin typeface="Arial" charset="0"/>
                <a:ea typeface="Arial" charset="0"/>
                <a:cs typeface="Arial" charset="0"/>
              </a:rPr>
              <a:t>What % of Oregon Community College students responding to the </a:t>
            </a:r>
            <a:r>
              <a:rPr lang="en-US" sz="3600" b="1" i="1" dirty="0" smtClean="0">
                <a:solidFill>
                  <a:schemeClr val="tx2"/>
                </a:solidFill>
                <a:latin typeface="Arial" charset="0"/>
                <a:ea typeface="Arial" charset="0"/>
                <a:cs typeface="Arial" charset="0"/>
              </a:rPr>
              <a:t>CCSSE </a:t>
            </a:r>
            <a:r>
              <a:rPr lang="en-US" sz="3600" b="1" dirty="0" smtClean="0">
                <a:solidFill>
                  <a:schemeClr val="tx2"/>
                </a:solidFill>
                <a:latin typeface="Arial" charset="0"/>
                <a:ea typeface="Arial" charset="0"/>
                <a:cs typeface="Arial" charset="0"/>
              </a:rPr>
              <a:t>survey said they received prompt feedback (written or oral) from instructors on their performance class (often or very often)?</a:t>
            </a:r>
            <a:endParaRPr lang="en-US" sz="3600" b="1" dirty="0" smtClean="0">
              <a:solidFill>
                <a:srgbClr val="800000"/>
              </a:solidFill>
              <a:latin typeface="Arial" charset="0"/>
              <a:ea typeface="Arial" charset="0"/>
              <a:cs typeface="Arial" charset="0"/>
            </a:endParaRPr>
          </a:p>
          <a:p>
            <a:pPr lvl="1" indent="-400050">
              <a:buNone/>
            </a:pPr>
            <a:r>
              <a:rPr lang="en-US" sz="3600" dirty="0" smtClean="0">
                <a:solidFill>
                  <a:schemeClr val="accent1"/>
                </a:solidFill>
                <a:latin typeface="Arial" charset="0"/>
                <a:ea typeface="Arial" charset="0"/>
                <a:cs typeface="Arial" charset="0"/>
              </a:rPr>
              <a:t>		</a:t>
            </a:r>
            <a:r>
              <a:rPr lang="en-US" sz="4000" b="1" i="1" dirty="0" smtClean="0">
                <a:solidFill>
                  <a:schemeClr val="accent2"/>
                </a:solidFill>
                <a:latin typeface="Arial" charset="0"/>
                <a:ea typeface="Arial" charset="0"/>
                <a:cs typeface="Arial" charset="0"/>
              </a:rPr>
              <a:t>You say…</a:t>
            </a:r>
          </a:p>
          <a:p>
            <a:pPr lvl="1" indent="-400050">
              <a:buNone/>
            </a:pPr>
            <a:endParaRPr lang="en-US" sz="3600" b="1" i="1" dirty="0" smtClean="0">
              <a:solidFill>
                <a:schemeClr val="accent2"/>
              </a:solidFill>
              <a:latin typeface="Arial" charset="0"/>
              <a:ea typeface="Arial" charset="0"/>
              <a:cs typeface="Arial" charset="0"/>
            </a:endParaRPr>
          </a:p>
          <a:p>
            <a:pPr lvl="1" indent="-400050">
              <a:buNone/>
            </a:pPr>
            <a:r>
              <a:rPr lang="en-US" sz="3600" dirty="0" smtClean="0">
                <a:solidFill>
                  <a:schemeClr val="accent1"/>
                </a:solidFill>
                <a:latin typeface="Arial" charset="0"/>
                <a:ea typeface="Arial" charset="0"/>
                <a:cs typeface="Arial" charset="0"/>
              </a:rPr>
              <a:t>				</a:t>
            </a:r>
            <a:r>
              <a:rPr lang="en-US" sz="4000" b="1" i="1" dirty="0" smtClean="0">
                <a:solidFill>
                  <a:schemeClr val="accent1"/>
                </a:solidFill>
                <a:latin typeface="Arial" charset="0"/>
                <a:ea typeface="Arial" charset="0"/>
                <a:cs typeface="Arial" charset="0"/>
              </a:rPr>
              <a:t>Students say…</a:t>
            </a:r>
            <a:r>
              <a:rPr lang="en-US" sz="4000" b="1" i="1" dirty="0" smtClean="0">
                <a:solidFill>
                  <a:srgbClr val="800000"/>
                </a:solidFill>
                <a:latin typeface="Arial" charset="0"/>
                <a:ea typeface="Arial" charset="0"/>
                <a:cs typeface="Arial" charset="0"/>
              </a:rPr>
              <a:t>62%</a:t>
            </a:r>
            <a:endParaRPr lang="en-US" sz="4000" b="1" i="1" dirty="0">
              <a:solidFill>
                <a:srgbClr val="800000"/>
              </a:solidFill>
              <a:latin typeface="Arial" charset="0"/>
              <a:ea typeface="Arial" charset="0"/>
              <a:cs typeface="Arial"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07687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5"/>
          <p:cNvSpPr txBox="1">
            <a:spLocks/>
          </p:cNvSpPr>
          <p:nvPr/>
        </p:nvSpPr>
        <p:spPr>
          <a:xfrm>
            <a:off x="793750" y="1231900"/>
            <a:ext cx="7131050" cy="1028700"/>
          </a:xfrm>
          <a:prstGeom prst="rect">
            <a:avLst/>
          </a:prstGeom>
        </p:spPr>
        <p:txBody>
          <a:bodyPr/>
          <a:lstStyle>
            <a:lvl1pPr algn="ctr" defTabSz="914400" rtl="0" eaLnBrk="1" latinLnBrk="0" hangingPunct="1">
              <a:spcBef>
                <a:spcPct val="0"/>
              </a:spcBef>
              <a:buNone/>
              <a:defRPr sz="3600" kern="1200">
                <a:solidFill>
                  <a:srgbClr val="9F3A0D"/>
                </a:solidFill>
                <a:latin typeface="Arial" pitchFamily="34" charset="0"/>
                <a:ea typeface="+mj-ea"/>
                <a:cs typeface="Arial" pitchFamily="34" charset="0"/>
              </a:defRPr>
            </a:lvl1pPr>
          </a:lstStyle>
          <a:p>
            <a:pPr algn="l"/>
            <a:endParaRPr lang="en-US" sz="3200" b="1" dirty="0" smtClean="0">
              <a:ea typeface="ＭＳ Ｐゴシック" pitchFamily="34" charset="-128"/>
            </a:endParaRPr>
          </a:p>
        </p:txBody>
      </p:sp>
      <p:sp>
        <p:nvSpPr>
          <p:cNvPr id="6" name="TextBox 5"/>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
        <p:nvSpPr>
          <p:cNvPr id="7" name="Rectangle 6"/>
          <p:cNvSpPr/>
          <p:nvPr/>
        </p:nvSpPr>
        <p:spPr>
          <a:xfrm>
            <a:off x="228600" y="1219200"/>
            <a:ext cx="8915400" cy="5201424"/>
          </a:xfrm>
          <a:prstGeom prst="rect">
            <a:avLst/>
          </a:prstGeom>
        </p:spPr>
        <p:txBody>
          <a:bodyPr wrap="square">
            <a:spAutoFit/>
          </a:bodyPr>
          <a:lstStyle/>
          <a:p>
            <a:pPr lvl="1" indent="-400050">
              <a:buNone/>
            </a:pPr>
            <a:r>
              <a:rPr lang="en-US" sz="3600" b="1" dirty="0" smtClean="0">
                <a:solidFill>
                  <a:schemeClr val="tx2"/>
                </a:solidFill>
                <a:latin typeface="Arial" charset="0"/>
                <a:ea typeface="Arial" charset="0"/>
                <a:cs typeface="Arial" charset="0"/>
              </a:rPr>
              <a:t>What % of Oregon Community College students responding to the </a:t>
            </a:r>
            <a:r>
              <a:rPr lang="en-US" sz="3600" b="1" i="1" dirty="0" smtClean="0">
                <a:solidFill>
                  <a:schemeClr val="tx2"/>
                </a:solidFill>
                <a:latin typeface="Arial" charset="0"/>
                <a:ea typeface="Arial" charset="0"/>
                <a:cs typeface="Arial" charset="0"/>
              </a:rPr>
              <a:t>CCSSE </a:t>
            </a:r>
            <a:r>
              <a:rPr lang="en-US" sz="3600" b="1" dirty="0" smtClean="0">
                <a:solidFill>
                  <a:schemeClr val="tx2"/>
                </a:solidFill>
                <a:latin typeface="Arial" charset="0"/>
                <a:ea typeface="Arial" charset="0"/>
                <a:cs typeface="Arial" charset="0"/>
              </a:rPr>
              <a:t>survey said they worked harder than they thought they could to meet an instructor’s expectations?</a:t>
            </a:r>
          </a:p>
          <a:p>
            <a:pPr lvl="1" indent="-400050">
              <a:buNone/>
            </a:pPr>
            <a:endParaRPr lang="en-US" sz="3600" dirty="0" smtClean="0">
              <a:solidFill>
                <a:schemeClr val="accent1"/>
              </a:solidFill>
              <a:latin typeface="Arial" charset="0"/>
              <a:ea typeface="Arial" charset="0"/>
              <a:cs typeface="Arial" charset="0"/>
            </a:endParaRPr>
          </a:p>
          <a:p>
            <a:pPr lvl="1" indent="-400050">
              <a:buNone/>
            </a:pPr>
            <a:r>
              <a:rPr lang="en-US" sz="3600" dirty="0" smtClean="0">
                <a:solidFill>
                  <a:schemeClr val="accent1"/>
                </a:solidFill>
                <a:latin typeface="Arial" charset="0"/>
                <a:ea typeface="Arial" charset="0"/>
                <a:cs typeface="Arial" charset="0"/>
              </a:rPr>
              <a:t> </a:t>
            </a:r>
            <a:r>
              <a:rPr lang="en-US" sz="4000" b="1" i="1" dirty="0" smtClean="0">
                <a:solidFill>
                  <a:schemeClr val="accent2"/>
                </a:solidFill>
                <a:latin typeface="Arial" charset="0"/>
                <a:ea typeface="Arial" charset="0"/>
                <a:cs typeface="Arial" charset="0"/>
              </a:rPr>
              <a:t>You say…</a:t>
            </a:r>
          </a:p>
          <a:p>
            <a:pPr lvl="1" indent="-400050">
              <a:buNone/>
            </a:pPr>
            <a:endParaRPr lang="en-US" sz="3600" b="1" i="1" dirty="0" smtClean="0">
              <a:solidFill>
                <a:schemeClr val="accent2"/>
              </a:solidFill>
              <a:latin typeface="Arial" charset="0"/>
              <a:ea typeface="Arial" charset="0"/>
              <a:cs typeface="Arial" charset="0"/>
            </a:endParaRPr>
          </a:p>
          <a:p>
            <a:pPr lvl="1" indent="-400050">
              <a:buNone/>
            </a:pPr>
            <a:r>
              <a:rPr lang="en-US" sz="3600" dirty="0" smtClean="0">
                <a:solidFill>
                  <a:schemeClr val="accent1"/>
                </a:solidFill>
                <a:latin typeface="Arial" charset="0"/>
                <a:ea typeface="Arial" charset="0"/>
                <a:cs typeface="Arial" charset="0"/>
              </a:rPr>
              <a:t>	</a:t>
            </a:r>
            <a:r>
              <a:rPr lang="en-US" sz="4000" b="1" i="1" dirty="0" smtClean="0">
                <a:solidFill>
                  <a:schemeClr val="accent1"/>
                </a:solidFill>
                <a:latin typeface="Arial" charset="0"/>
                <a:ea typeface="Arial" charset="0"/>
                <a:cs typeface="Arial" charset="0"/>
              </a:rPr>
              <a:t>Students say…</a:t>
            </a:r>
            <a:endParaRPr lang="en-US" sz="4000" b="1" i="1" dirty="0">
              <a:solidFill>
                <a:srgbClr val="800000"/>
              </a:solidFill>
              <a:latin typeface="Arial" charset="0"/>
              <a:ea typeface="Arial" charset="0"/>
              <a:cs typeface="Arial"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07687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5"/>
          <p:cNvSpPr txBox="1">
            <a:spLocks/>
          </p:cNvSpPr>
          <p:nvPr/>
        </p:nvSpPr>
        <p:spPr>
          <a:xfrm>
            <a:off x="793750" y="1231900"/>
            <a:ext cx="7131050" cy="1028700"/>
          </a:xfrm>
          <a:prstGeom prst="rect">
            <a:avLst/>
          </a:prstGeom>
        </p:spPr>
        <p:txBody>
          <a:bodyPr/>
          <a:lstStyle>
            <a:lvl1pPr algn="ctr" defTabSz="914400" rtl="0" eaLnBrk="1" latinLnBrk="0" hangingPunct="1">
              <a:spcBef>
                <a:spcPct val="0"/>
              </a:spcBef>
              <a:buNone/>
              <a:defRPr sz="3600" kern="1200">
                <a:solidFill>
                  <a:srgbClr val="9F3A0D"/>
                </a:solidFill>
                <a:latin typeface="Arial" pitchFamily="34" charset="0"/>
                <a:ea typeface="+mj-ea"/>
                <a:cs typeface="Arial" pitchFamily="34" charset="0"/>
              </a:defRPr>
            </a:lvl1pPr>
          </a:lstStyle>
          <a:p>
            <a:pPr algn="l"/>
            <a:endParaRPr lang="en-US" sz="3200" b="1" dirty="0" smtClean="0">
              <a:ea typeface="ＭＳ Ｐゴシック" pitchFamily="34" charset="-128"/>
            </a:endParaRPr>
          </a:p>
        </p:txBody>
      </p:sp>
      <p:sp>
        <p:nvSpPr>
          <p:cNvPr id="6" name="TextBox 5"/>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
        <p:nvSpPr>
          <p:cNvPr id="7" name="Rectangle 6"/>
          <p:cNvSpPr/>
          <p:nvPr/>
        </p:nvSpPr>
        <p:spPr>
          <a:xfrm>
            <a:off x="228600" y="1219200"/>
            <a:ext cx="8915400" cy="5201424"/>
          </a:xfrm>
          <a:prstGeom prst="rect">
            <a:avLst/>
          </a:prstGeom>
        </p:spPr>
        <p:txBody>
          <a:bodyPr wrap="square">
            <a:spAutoFit/>
          </a:bodyPr>
          <a:lstStyle/>
          <a:p>
            <a:pPr lvl="1" indent="-400050">
              <a:buNone/>
            </a:pPr>
            <a:r>
              <a:rPr lang="en-US" sz="3600" b="1" dirty="0" smtClean="0">
                <a:solidFill>
                  <a:schemeClr val="tx2"/>
                </a:solidFill>
                <a:latin typeface="Arial" charset="0"/>
                <a:ea typeface="Arial" charset="0"/>
                <a:cs typeface="Arial" charset="0"/>
              </a:rPr>
              <a:t>What % of Oregon Community College students responding to the </a:t>
            </a:r>
            <a:r>
              <a:rPr lang="en-US" sz="3600" b="1" i="1" dirty="0" smtClean="0">
                <a:solidFill>
                  <a:schemeClr val="tx2"/>
                </a:solidFill>
                <a:latin typeface="Arial" charset="0"/>
                <a:ea typeface="Arial" charset="0"/>
                <a:cs typeface="Arial" charset="0"/>
              </a:rPr>
              <a:t>CCSSE </a:t>
            </a:r>
            <a:r>
              <a:rPr lang="en-US" sz="3600" b="1" dirty="0" smtClean="0">
                <a:solidFill>
                  <a:schemeClr val="tx2"/>
                </a:solidFill>
                <a:latin typeface="Arial" charset="0"/>
                <a:ea typeface="Arial" charset="0"/>
                <a:cs typeface="Arial" charset="0"/>
              </a:rPr>
              <a:t>survey said they worked harder than they thought they could to meet an instructor’s expectations?</a:t>
            </a:r>
          </a:p>
          <a:p>
            <a:pPr lvl="1" indent="-400050">
              <a:buNone/>
            </a:pPr>
            <a:endParaRPr lang="en-US" sz="3600" dirty="0" smtClean="0">
              <a:solidFill>
                <a:schemeClr val="accent1"/>
              </a:solidFill>
              <a:latin typeface="Arial" charset="0"/>
              <a:ea typeface="Arial" charset="0"/>
              <a:cs typeface="Arial" charset="0"/>
            </a:endParaRPr>
          </a:p>
          <a:p>
            <a:pPr lvl="1" indent="-400050">
              <a:buNone/>
            </a:pPr>
            <a:r>
              <a:rPr lang="en-US" sz="3600" dirty="0" smtClean="0">
                <a:solidFill>
                  <a:schemeClr val="accent1"/>
                </a:solidFill>
                <a:latin typeface="Arial" charset="0"/>
                <a:ea typeface="Arial" charset="0"/>
                <a:cs typeface="Arial" charset="0"/>
              </a:rPr>
              <a:t> </a:t>
            </a:r>
            <a:r>
              <a:rPr lang="en-US" sz="4000" b="1" i="1" dirty="0" smtClean="0">
                <a:solidFill>
                  <a:schemeClr val="accent2"/>
                </a:solidFill>
                <a:latin typeface="Arial" charset="0"/>
                <a:ea typeface="Arial" charset="0"/>
                <a:cs typeface="Arial" charset="0"/>
              </a:rPr>
              <a:t>You say…</a:t>
            </a:r>
          </a:p>
          <a:p>
            <a:pPr lvl="1" indent="-400050">
              <a:buNone/>
            </a:pPr>
            <a:endParaRPr lang="en-US" sz="3600" b="1" i="1" dirty="0" smtClean="0">
              <a:solidFill>
                <a:schemeClr val="accent2"/>
              </a:solidFill>
              <a:latin typeface="Arial" charset="0"/>
              <a:ea typeface="Arial" charset="0"/>
              <a:cs typeface="Arial" charset="0"/>
            </a:endParaRPr>
          </a:p>
          <a:p>
            <a:pPr lvl="1" indent="-400050">
              <a:buNone/>
            </a:pPr>
            <a:r>
              <a:rPr lang="en-US" sz="3600" dirty="0" smtClean="0">
                <a:solidFill>
                  <a:schemeClr val="accent1"/>
                </a:solidFill>
                <a:latin typeface="Arial" charset="0"/>
                <a:ea typeface="Arial" charset="0"/>
                <a:cs typeface="Arial" charset="0"/>
              </a:rPr>
              <a:t>	</a:t>
            </a:r>
            <a:r>
              <a:rPr lang="en-US" sz="4000" b="1" i="1" dirty="0" smtClean="0">
                <a:solidFill>
                  <a:schemeClr val="accent1"/>
                </a:solidFill>
                <a:latin typeface="Arial" charset="0"/>
                <a:ea typeface="Arial" charset="0"/>
                <a:cs typeface="Arial" charset="0"/>
              </a:rPr>
              <a:t>Students say… </a:t>
            </a:r>
            <a:r>
              <a:rPr lang="en-US" sz="4000" b="1" i="1" dirty="0" smtClean="0">
                <a:solidFill>
                  <a:srgbClr val="800000"/>
                </a:solidFill>
                <a:latin typeface="Arial" charset="0"/>
                <a:ea typeface="Arial" charset="0"/>
                <a:cs typeface="Arial" charset="0"/>
              </a:rPr>
              <a:t>53%</a:t>
            </a:r>
            <a:endParaRPr lang="en-US" sz="4000" b="1" i="1" dirty="0">
              <a:solidFill>
                <a:srgbClr val="800000"/>
              </a:solidFill>
              <a:latin typeface="Arial" charset="0"/>
              <a:ea typeface="Arial" charset="0"/>
              <a:cs typeface="Arial"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07687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3"/>
          <p:cNvSpPr>
            <a:spLocks noGrp="1" noChangeArrowheads="1"/>
          </p:cNvSpPr>
          <p:nvPr>
            <p:ph type="body" idx="4294967295"/>
          </p:nvPr>
        </p:nvSpPr>
        <p:spPr>
          <a:xfrm>
            <a:off x="800100" y="850900"/>
            <a:ext cx="8026400" cy="2514600"/>
          </a:xfrm>
          <a:prstGeom prst="rect">
            <a:avLst/>
          </a:prstGeom>
        </p:spPr>
        <p:txBody>
          <a:bodyPr/>
          <a:lstStyle/>
          <a:p>
            <a:pPr marL="0" lvl="1" indent="0">
              <a:spcBef>
                <a:spcPct val="0"/>
              </a:spcBef>
              <a:buFont typeface="Wingdings" pitchFamily="-65" charset="2"/>
              <a:buNone/>
            </a:pPr>
            <a:endParaRPr lang="en-US" sz="3200" dirty="0" smtClean="0">
              <a:solidFill>
                <a:srgbClr val="102966"/>
              </a:solidFill>
            </a:endParaRPr>
          </a:p>
          <a:p>
            <a:pPr marL="0" lvl="1" indent="0">
              <a:spcBef>
                <a:spcPct val="0"/>
              </a:spcBef>
              <a:buFont typeface="Wingdings" pitchFamily="-65" charset="2"/>
              <a:buNone/>
            </a:pPr>
            <a:r>
              <a:rPr lang="en-US" sz="3200" b="1" dirty="0" smtClean="0">
                <a:solidFill>
                  <a:schemeClr val="accent1"/>
                </a:solidFill>
              </a:rPr>
              <a:t>What do Oregon students say is the most important college service? 	</a:t>
            </a:r>
          </a:p>
          <a:p>
            <a:pPr marL="0" lvl="1" indent="0">
              <a:spcBef>
                <a:spcPct val="0"/>
              </a:spcBef>
              <a:buFont typeface="Wingdings" pitchFamily="-65" charset="2"/>
              <a:buNone/>
            </a:pPr>
            <a:r>
              <a:rPr lang="en-US" sz="2400" b="1" i="1" dirty="0" smtClean="0">
                <a:solidFill>
                  <a:schemeClr val="accent1"/>
                </a:solidFill>
              </a:rPr>
              <a:t>(CCSSE </a:t>
            </a:r>
            <a:r>
              <a:rPr lang="en-US" sz="2400" b="1" dirty="0" smtClean="0">
                <a:solidFill>
                  <a:schemeClr val="accent1"/>
                </a:solidFill>
              </a:rPr>
              <a:t>2014</a:t>
            </a:r>
            <a:r>
              <a:rPr lang="en-US" sz="2400" b="1" i="1" dirty="0" smtClean="0">
                <a:solidFill>
                  <a:schemeClr val="accent1"/>
                </a:solidFill>
              </a:rPr>
              <a:t>)</a:t>
            </a:r>
            <a:r>
              <a:rPr lang="en-US" sz="2800" dirty="0" smtClean="0">
                <a:solidFill>
                  <a:srgbClr val="102966"/>
                </a:solidFill>
              </a:rPr>
              <a:t>	</a:t>
            </a:r>
            <a:r>
              <a:rPr lang="en-US" sz="3200" dirty="0" smtClean="0">
                <a:solidFill>
                  <a:srgbClr val="102966"/>
                </a:solidFill>
              </a:rPr>
              <a:t>			</a:t>
            </a:r>
          </a:p>
          <a:p>
            <a:pPr marL="0" lvl="1" indent="0">
              <a:spcBef>
                <a:spcPct val="0"/>
              </a:spcBef>
              <a:buFont typeface="Wingdings" pitchFamily="-65" charset="2"/>
              <a:buNone/>
            </a:pPr>
            <a:endParaRPr lang="en-US" sz="3200" dirty="0" smtClean="0">
              <a:solidFill>
                <a:schemeClr val="accent1"/>
              </a:solidFill>
            </a:endParaRPr>
          </a:p>
          <a:p>
            <a:pPr marL="0" lvl="1" indent="0">
              <a:spcBef>
                <a:spcPct val="0"/>
              </a:spcBef>
              <a:buFont typeface="Wingdings" pitchFamily="-65" charset="2"/>
              <a:buNone/>
            </a:pPr>
            <a:r>
              <a:rPr lang="en-US" sz="1800" dirty="0" smtClean="0"/>
              <a:t>	</a:t>
            </a:r>
            <a:endParaRPr lang="en-US" sz="2000" dirty="0" smtClean="0">
              <a:solidFill>
                <a:srgbClr val="102966"/>
              </a:solidFill>
            </a:endParaRPr>
          </a:p>
          <a:p>
            <a:pPr marL="0" lvl="1" indent="0">
              <a:lnSpc>
                <a:spcPct val="80000"/>
              </a:lnSpc>
              <a:buFont typeface="Wingdings" pitchFamily="-65" charset="2"/>
              <a:buNone/>
            </a:pPr>
            <a:r>
              <a:rPr lang="en-US" sz="2000" dirty="0">
                <a:solidFill>
                  <a:srgbClr val="102966"/>
                </a:solidFill>
              </a:rPr>
              <a:t>		</a:t>
            </a:r>
            <a:r>
              <a:rPr lang="en-US" sz="2000" dirty="0" smtClean="0">
                <a:solidFill>
                  <a:srgbClr val="102966"/>
                </a:solidFill>
              </a:rPr>
              <a:t>		</a:t>
            </a:r>
            <a:r>
              <a:rPr lang="en-US" sz="2000" dirty="0">
                <a:solidFill>
                  <a:srgbClr val="102966"/>
                </a:solidFill>
              </a:rPr>
              <a:t>	</a:t>
            </a:r>
            <a:endParaRPr lang="en-US" sz="2000" u="sng" dirty="0"/>
          </a:p>
        </p:txBody>
      </p:sp>
      <p:sp>
        <p:nvSpPr>
          <p:cNvPr id="4" name="TextBox 3"/>
          <p:cNvSpPr txBox="1">
            <a:spLocks noChangeArrowheads="1"/>
          </p:cNvSpPr>
          <p:nvPr/>
        </p:nvSpPr>
        <p:spPr bwMode="auto">
          <a:xfrm>
            <a:off x="368300" y="3784600"/>
            <a:ext cx="8177213" cy="1323975"/>
          </a:xfrm>
          <a:prstGeom prst="rect">
            <a:avLst/>
          </a:prstGeom>
          <a:noFill/>
          <a:ln w="9525">
            <a:noFill/>
            <a:miter lim="800000"/>
            <a:headEnd/>
            <a:tailEnd/>
          </a:ln>
        </p:spPr>
        <p:txBody>
          <a:bodyPr>
            <a:prstTxWarp prst="textNoShape">
              <a:avLst/>
            </a:prstTxWarp>
            <a:spAutoFit/>
          </a:bodyPr>
          <a:lstStyle/>
          <a:p>
            <a:r>
              <a:rPr lang="en-US" sz="4000" b="1" dirty="0">
                <a:solidFill>
                  <a:schemeClr val="accent2"/>
                </a:solidFill>
              </a:rPr>
              <a:t>Academic Advising &amp; Planning</a:t>
            </a:r>
          </a:p>
          <a:p>
            <a:r>
              <a:rPr lang="en-US" sz="4000" b="1" dirty="0">
                <a:solidFill>
                  <a:schemeClr val="accent2"/>
                </a:solidFill>
              </a:rPr>
              <a:t>	</a:t>
            </a:r>
            <a:r>
              <a:rPr lang="en-US" sz="4000" b="1" dirty="0" smtClean="0">
                <a:solidFill>
                  <a:schemeClr val="accent2"/>
                </a:solidFill>
              </a:rPr>
              <a:t>	91%</a:t>
            </a:r>
            <a:endParaRPr lang="en-US" sz="4000"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a:defRPr/>
            </a:pPr>
            <a:r>
              <a:rPr lang="en-US" dirty="0" smtClean="0">
                <a:latin typeface="+mn-lt"/>
                <a:ea typeface="ＭＳ Ｐゴシック" charset="-128"/>
                <a:cs typeface="ＭＳ Ｐゴシック" charset="-128"/>
              </a:rPr>
              <a:t>Yet…</a:t>
            </a:r>
          </a:p>
        </p:txBody>
      </p:sp>
      <p:sp>
        <p:nvSpPr>
          <p:cNvPr id="1591299" name="Rectangle 3"/>
          <p:cNvSpPr>
            <a:spLocks noGrp="1" noChangeArrowheads="1"/>
          </p:cNvSpPr>
          <p:nvPr>
            <p:ph type="body" idx="1"/>
          </p:nvPr>
        </p:nvSpPr>
        <p:spPr>
          <a:xfrm>
            <a:off x="304800" y="1295400"/>
            <a:ext cx="8534400" cy="4902200"/>
          </a:xfrm>
        </p:spPr>
        <p:txBody>
          <a:bodyPr/>
          <a:lstStyle/>
          <a:p>
            <a:pPr>
              <a:lnSpc>
                <a:spcPct val="80000"/>
              </a:lnSpc>
              <a:buNone/>
            </a:pPr>
            <a:r>
              <a:rPr lang="en-US" sz="1100" dirty="0"/>
              <a:t>  </a:t>
            </a:r>
            <a:endParaRPr lang="en-US" sz="2200" i="1" dirty="0"/>
          </a:p>
          <a:p>
            <a:pPr>
              <a:lnSpc>
                <a:spcPct val="80000"/>
              </a:lnSpc>
              <a:buFont typeface="Wingdings" pitchFamily="-65" charset="2"/>
              <a:buNone/>
            </a:pPr>
            <a:r>
              <a:rPr lang="en-US" sz="7200" dirty="0">
                <a:solidFill>
                  <a:schemeClr val="accent1"/>
                </a:solidFill>
              </a:rPr>
              <a:t>	</a:t>
            </a:r>
            <a:r>
              <a:rPr lang="en-US" sz="7200" dirty="0" smtClean="0">
                <a:solidFill>
                  <a:schemeClr val="accent1"/>
                </a:solidFill>
              </a:rPr>
              <a:t>	</a:t>
            </a:r>
            <a:r>
              <a:rPr lang="en-US" sz="7200" b="1" dirty="0" smtClean="0">
                <a:solidFill>
                  <a:schemeClr val="accent2"/>
                </a:solidFill>
              </a:rPr>
              <a:t>39% </a:t>
            </a:r>
            <a:endParaRPr lang="en-US" sz="7200" b="1" dirty="0">
              <a:solidFill>
                <a:schemeClr val="accent2"/>
              </a:solidFill>
            </a:endParaRPr>
          </a:p>
          <a:p>
            <a:pPr>
              <a:lnSpc>
                <a:spcPct val="80000"/>
              </a:lnSpc>
              <a:buFont typeface="Wingdings" pitchFamily="-65" charset="2"/>
              <a:buNone/>
            </a:pPr>
            <a:r>
              <a:rPr lang="en-US" sz="3600" b="1" dirty="0">
                <a:solidFill>
                  <a:schemeClr val="accent2"/>
                </a:solidFill>
              </a:rPr>
              <a:t>		…of students say they rarely or never saw an advisor.</a:t>
            </a:r>
          </a:p>
          <a:p>
            <a:pPr>
              <a:lnSpc>
                <a:spcPct val="80000"/>
              </a:lnSpc>
              <a:buFont typeface="Wingdings" pitchFamily="-65" charset="2"/>
              <a:buNone/>
            </a:pPr>
            <a:r>
              <a:rPr lang="en-US" sz="3600" b="1" dirty="0">
                <a:solidFill>
                  <a:schemeClr val="accent2"/>
                </a:solidFill>
              </a:rPr>
              <a:t>	</a:t>
            </a:r>
          </a:p>
          <a:p>
            <a:pPr>
              <a:lnSpc>
                <a:spcPct val="80000"/>
              </a:lnSpc>
              <a:buFont typeface="Wingdings" pitchFamily="-65" charset="2"/>
              <a:buNone/>
            </a:pPr>
            <a:r>
              <a:rPr lang="en-US" sz="3200" b="1" i="1" dirty="0">
                <a:solidFill>
                  <a:schemeClr val="accent2"/>
                </a:solidFill>
              </a:rPr>
              <a:t>				(or really aren’t sure…)</a:t>
            </a:r>
          </a:p>
          <a:p>
            <a:pPr>
              <a:lnSpc>
                <a:spcPct val="80000"/>
              </a:lnSpc>
              <a:buFont typeface="Wingdings" pitchFamily="-65" charset="2"/>
              <a:buNone/>
            </a:pPr>
            <a:endParaRPr lang="en-US" sz="3200" b="1" i="1" dirty="0" smtClean="0">
              <a:solidFill>
                <a:schemeClr val="accent2"/>
              </a:solidFill>
            </a:endParaRPr>
          </a:p>
          <a:p>
            <a:pPr>
              <a:lnSpc>
                <a:spcPct val="80000"/>
              </a:lnSpc>
              <a:buFont typeface="Wingdings" pitchFamily="-65" charset="2"/>
              <a:buNone/>
            </a:pPr>
            <a:endParaRPr lang="en-US" sz="2200" dirty="0" smtClean="0"/>
          </a:p>
          <a:p>
            <a:pPr>
              <a:lnSpc>
                <a:spcPct val="80000"/>
              </a:lnSpc>
            </a:pP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91299">
                                            <p:txEl>
                                              <p:pRg st="1" end="1"/>
                                            </p:txEl>
                                          </p:spTgt>
                                        </p:tgtEl>
                                        <p:attrNameLst>
                                          <p:attrName>style.visibility</p:attrName>
                                        </p:attrNameLst>
                                      </p:cBhvr>
                                      <p:to>
                                        <p:strVal val="visible"/>
                                      </p:to>
                                    </p:set>
                                    <p:animEffect transition="in" filter="blinds(horizontal)">
                                      <p:cBhvr>
                                        <p:cTn id="7" dur="1000"/>
                                        <p:tgtEl>
                                          <p:spTgt spid="15912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91299">
                                            <p:txEl>
                                              <p:pRg st="2" end="2"/>
                                            </p:txEl>
                                          </p:spTgt>
                                        </p:tgtEl>
                                        <p:attrNameLst>
                                          <p:attrName>style.visibility</p:attrName>
                                        </p:attrNameLst>
                                      </p:cBhvr>
                                      <p:to>
                                        <p:strVal val="visible"/>
                                      </p:to>
                                    </p:set>
                                    <p:animEffect transition="in" filter="blinds(horizontal)">
                                      <p:cBhvr>
                                        <p:cTn id="12" dur="1000"/>
                                        <p:tgtEl>
                                          <p:spTgt spid="15912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91299">
                                            <p:txEl>
                                              <p:pRg st="3" end="3"/>
                                            </p:txEl>
                                          </p:spTgt>
                                        </p:tgtEl>
                                        <p:attrNameLst>
                                          <p:attrName>style.visibility</p:attrName>
                                        </p:attrNameLst>
                                      </p:cBhvr>
                                      <p:to>
                                        <p:strVal val="visible"/>
                                      </p:to>
                                    </p:set>
                                    <p:animEffect transition="in" filter="blinds(horizontal)">
                                      <p:cBhvr>
                                        <p:cTn id="17" dur="1000"/>
                                        <p:tgtEl>
                                          <p:spTgt spid="15912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91299">
                                            <p:txEl>
                                              <p:pRg st="4" end="4"/>
                                            </p:txEl>
                                          </p:spTgt>
                                        </p:tgtEl>
                                        <p:attrNameLst>
                                          <p:attrName>style.visibility</p:attrName>
                                        </p:attrNameLst>
                                      </p:cBhvr>
                                      <p:to>
                                        <p:strVal val="visible"/>
                                      </p:to>
                                    </p:set>
                                    <p:animEffect transition="in" filter="blinds(horizontal)">
                                      <p:cBhvr>
                                        <p:cTn id="22" dur="1000"/>
                                        <p:tgtEl>
                                          <p:spTgt spid="1591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590800" y="-152399"/>
            <a:ext cx="6629400" cy="646331"/>
          </a:xfrm>
          <a:prstGeom prst="rect">
            <a:avLst/>
          </a:prstGeom>
          <a:noFill/>
        </p:spPr>
        <p:txBody>
          <a:bodyPr wrap="square" rtlCol="0">
            <a:spAutoFit/>
          </a:bodyPr>
          <a:lstStyle/>
          <a:p>
            <a:pPr algn="ctr"/>
            <a:r>
              <a:rPr lang="en-US" sz="3600" b="1" dirty="0" smtClean="0">
                <a:solidFill>
                  <a:srgbClr val="9F3A0D"/>
                </a:solidFill>
              </a:rPr>
              <a:t>Agenda</a:t>
            </a:r>
            <a:endParaRPr lang="en-US" sz="3600" b="1" dirty="0">
              <a:solidFill>
                <a:srgbClr val="9F3A0D"/>
              </a:solidFill>
            </a:endParaRPr>
          </a:p>
        </p:txBody>
      </p:sp>
      <p:sp>
        <p:nvSpPr>
          <p:cNvPr id="3" name="Rectangle 2"/>
          <p:cNvSpPr/>
          <p:nvPr/>
        </p:nvSpPr>
        <p:spPr>
          <a:xfrm>
            <a:off x="2871108" y="533400"/>
            <a:ext cx="6131831" cy="6414063"/>
          </a:xfrm>
          <a:prstGeom prst="rect">
            <a:avLst/>
          </a:prstGeom>
        </p:spPr>
        <p:txBody>
          <a:bodyPr wrap="square">
            <a:spAutoFit/>
          </a:bodyPr>
          <a:lstStyle/>
          <a:p>
            <a:pPr marL="342900" indent="-342900" eaLnBrk="0" fontAlgn="base" hangingPunct="0">
              <a:spcBef>
                <a:spcPct val="20000"/>
              </a:spcBef>
              <a:spcAft>
                <a:spcPct val="50000"/>
              </a:spcAft>
              <a:buClr>
                <a:srgbClr val="C00000"/>
              </a:buClr>
              <a:buFont typeface="Wingdings" pitchFamily="2" charset="2"/>
              <a:buChar char="§"/>
            </a:pPr>
            <a:r>
              <a:rPr lang="en-US" sz="2000" b="1" kern="0" dirty="0">
                <a:solidFill>
                  <a:srgbClr val="102966"/>
                </a:solidFill>
                <a:ea typeface="ＭＳ Ｐゴシック"/>
                <a:cs typeface="ＭＳ Ｐゴシック"/>
              </a:rPr>
              <a:t>Student </a:t>
            </a:r>
            <a:r>
              <a:rPr lang="en-US" sz="2000" b="1" kern="0" dirty="0" smtClean="0">
                <a:solidFill>
                  <a:srgbClr val="102966"/>
                </a:solidFill>
                <a:ea typeface="ＭＳ Ｐゴシック"/>
                <a:cs typeface="ＭＳ Ｐゴシック"/>
              </a:rPr>
              <a:t>Voices </a:t>
            </a:r>
          </a:p>
          <a:p>
            <a:pPr marL="342900" lvl="0" indent="-342900" eaLnBrk="0" fontAlgn="base" hangingPunct="0">
              <a:spcBef>
                <a:spcPct val="20000"/>
              </a:spcBef>
              <a:spcAft>
                <a:spcPct val="50000"/>
              </a:spcAft>
              <a:buClr>
                <a:srgbClr val="C00000"/>
              </a:buClr>
              <a:buFont typeface="Wingdings" pitchFamily="2" charset="2"/>
              <a:buChar char="§"/>
            </a:pPr>
            <a:r>
              <a:rPr lang="en-US" sz="2000" b="1" kern="0" dirty="0" smtClean="0">
                <a:solidFill>
                  <a:srgbClr val="102966"/>
                </a:solidFill>
                <a:ea typeface="ＭＳ Ｐゴシック"/>
                <a:cs typeface="ＭＳ Ｐゴシック"/>
              </a:rPr>
              <a:t>What Matters Most for Student Success – Aligning with State and National Initiatives</a:t>
            </a:r>
          </a:p>
          <a:p>
            <a:pPr marL="342900" lvl="0" indent="-342900" eaLnBrk="0" fontAlgn="base" hangingPunct="0">
              <a:spcBef>
                <a:spcPct val="20000"/>
              </a:spcBef>
              <a:spcAft>
                <a:spcPct val="50000"/>
              </a:spcAft>
              <a:buClr>
                <a:srgbClr val="C00000"/>
              </a:buClr>
              <a:buFont typeface="Wingdings" pitchFamily="2" charset="2"/>
              <a:buChar char="§"/>
            </a:pPr>
            <a:r>
              <a:rPr lang="en-US" sz="2000" b="1" kern="0" dirty="0" smtClean="0">
                <a:solidFill>
                  <a:srgbClr val="102966"/>
                </a:solidFill>
                <a:ea typeface="ＭＳ Ｐゴシック"/>
                <a:cs typeface="ＭＳ Ｐゴシック"/>
              </a:rPr>
              <a:t>Overview of Oregon Colleges’ </a:t>
            </a:r>
            <a:r>
              <a:rPr lang="en-US" sz="2000" b="1" i="1" kern="0" dirty="0" smtClean="0">
                <a:solidFill>
                  <a:srgbClr val="102966"/>
                </a:solidFill>
                <a:ea typeface="ＭＳ Ｐゴシック"/>
                <a:cs typeface="ＭＳ Ｐゴシック"/>
              </a:rPr>
              <a:t>CCSSE</a:t>
            </a:r>
            <a:r>
              <a:rPr lang="en-US" sz="2000" b="1" kern="0" dirty="0" smtClean="0">
                <a:solidFill>
                  <a:srgbClr val="102966"/>
                </a:solidFill>
                <a:ea typeface="ＭＳ Ｐゴシック"/>
                <a:cs typeface="ＭＳ Ｐゴシック"/>
              </a:rPr>
              <a:t> and </a:t>
            </a:r>
            <a:r>
              <a:rPr lang="en-US" sz="2000" b="1" i="1" kern="0" dirty="0" smtClean="0">
                <a:solidFill>
                  <a:srgbClr val="102966"/>
                </a:solidFill>
                <a:ea typeface="ＭＳ Ｐゴシック"/>
                <a:cs typeface="ＭＳ Ｐゴシック"/>
              </a:rPr>
              <a:t>SENSE</a:t>
            </a:r>
            <a:r>
              <a:rPr lang="en-US" sz="2000" b="1" kern="0" dirty="0" smtClean="0">
                <a:solidFill>
                  <a:srgbClr val="102966"/>
                </a:solidFill>
                <a:ea typeface="ＭＳ Ｐゴシック"/>
                <a:cs typeface="ＭＳ Ｐゴシック"/>
              </a:rPr>
              <a:t> Data &amp; Tracking Student Engagement Data Over Time</a:t>
            </a:r>
          </a:p>
          <a:p>
            <a:pPr marL="342900" indent="-342900" eaLnBrk="0" fontAlgn="base" hangingPunct="0">
              <a:spcBef>
                <a:spcPct val="20000"/>
              </a:spcBef>
              <a:spcAft>
                <a:spcPct val="50000"/>
              </a:spcAft>
              <a:buClr>
                <a:srgbClr val="C00000"/>
              </a:buClr>
              <a:buFont typeface="Wingdings" pitchFamily="2" charset="2"/>
              <a:buChar char="§"/>
            </a:pPr>
            <a:r>
              <a:rPr lang="en-US" sz="2000" b="1" kern="0" dirty="0" smtClean="0">
                <a:solidFill>
                  <a:srgbClr val="102966"/>
                </a:solidFill>
                <a:ea typeface="ＭＳ Ｐゴシック"/>
                <a:cs typeface="ＭＳ Ｐゴシック"/>
              </a:rPr>
              <a:t>Digging Into Your College’s Center Data</a:t>
            </a:r>
          </a:p>
          <a:p>
            <a:pPr marL="342900" indent="-342900" eaLnBrk="0" fontAlgn="base" hangingPunct="0">
              <a:spcBef>
                <a:spcPct val="20000"/>
              </a:spcBef>
              <a:spcAft>
                <a:spcPct val="50000"/>
              </a:spcAft>
              <a:buClr>
                <a:srgbClr val="C00000"/>
              </a:buClr>
              <a:buFont typeface="Wingdings" pitchFamily="2" charset="2"/>
              <a:buChar char="§"/>
            </a:pPr>
            <a:r>
              <a:rPr lang="en-US" sz="2000" b="1" kern="0" dirty="0" smtClean="0">
                <a:solidFill>
                  <a:srgbClr val="102966"/>
                </a:solidFill>
                <a:ea typeface="ＭＳ Ｐゴシック"/>
                <a:cs typeface="ＭＳ Ｐゴシック"/>
              </a:rPr>
              <a:t>Continue the Conversation Over Lunch</a:t>
            </a:r>
          </a:p>
          <a:p>
            <a:pPr marL="342900" lvl="0" indent="-342900" eaLnBrk="0" fontAlgn="base" hangingPunct="0">
              <a:spcBef>
                <a:spcPct val="20000"/>
              </a:spcBef>
              <a:spcAft>
                <a:spcPct val="50000"/>
              </a:spcAft>
              <a:buClr>
                <a:srgbClr val="C00000"/>
              </a:buClr>
              <a:buFont typeface="Wingdings" pitchFamily="2" charset="2"/>
              <a:buChar char="§"/>
            </a:pPr>
            <a:r>
              <a:rPr lang="en-US" sz="2000" b="1" kern="0" dirty="0" smtClean="0">
                <a:solidFill>
                  <a:srgbClr val="102966"/>
                </a:solidFill>
                <a:ea typeface="ＭＳ Ｐゴシック"/>
                <a:cs typeface="ＭＳ Ｐゴシック"/>
              </a:rPr>
              <a:t>High-Impact Practices to Strengthen Student Success</a:t>
            </a:r>
          </a:p>
          <a:p>
            <a:pPr marL="342900" lvl="0" indent="-342900" eaLnBrk="0" fontAlgn="base" hangingPunct="0">
              <a:spcBef>
                <a:spcPct val="20000"/>
              </a:spcBef>
              <a:spcAft>
                <a:spcPct val="50000"/>
              </a:spcAft>
              <a:buClr>
                <a:srgbClr val="C00000"/>
              </a:buClr>
              <a:buFont typeface="Wingdings" pitchFamily="2" charset="2"/>
              <a:buChar char="§"/>
            </a:pPr>
            <a:r>
              <a:rPr lang="en-US" sz="2000" b="1" kern="0" dirty="0" smtClean="0">
                <a:solidFill>
                  <a:srgbClr val="102966"/>
                </a:solidFill>
                <a:ea typeface="ＭＳ Ｐゴシック"/>
                <a:cs typeface="ＭＳ Ｐゴシック"/>
              </a:rPr>
              <a:t>Colleges Share Promising Practices</a:t>
            </a:r>
          </a:p>
          <a:p>
            <a:pPr marL="342900" lvl="0" indent="-342900" eaLnBrk="0" fontAlgn="base" hangingPunct="0">
              <a:spcBef>
                <a:spcPct val="20000"/>
              </a:spcBef>
              <a:spcAft>
                <a:spcPct val="50000"/>
              </a:spcAft>
              <a:buClr>
                <a:srgbClr val="C00000"/>
              </a:buClr>
              <a:buFont typeface="Wingdings" pitchFamily="2" charset="2"/>
              <a:buChar char="§"/>
            </a:pPr>
            <a:r>
              <a:rPr lang="en-US" sz="2000" b="1" kern="0" dirty="0" smtClean="0">
                <a:solidFill>
                  <a:srgbClr val="102966"/>
                </a:solidFill>
                <a:ea typeface="ＭＳ Ｐゴシック"/>
                <a:cs typeface="ＭＳ Ｐゴシック"/>
              </a:rPr>
              <a:t>Action Planning &amp; Next Steps</a:t>
            </a:r>
          </a:p>
          <a:p>
            <a:pPr marL="342900" lvl="0" indent="-342900" eaLnBrk="0" fontAlgn="base" hangingPunct="0">
              <a:spcBef>
                <a:spcPct val="20000"/>
              </a:spcBef>
              <a:spcAft>
                <a:spcPct val="50000"/>
              </a:spcAft>
              <a:buClr>
                <a:srgbClr val="C00000"/>
              </a:buClr>
              <a:buFont typeface="Wingdings" pitchFamily="2" charset="2"/>
              <a:buChar char="§"/>
            </a:pPr>
            <a:r>
              <a:rPr lang="en-US" sz="2000" b="1" kern="0" dirty="0" smtClean="0">
                <a:solidFill>
                  <a:srgbClr val="102966"/>
                </a:solidFill>
                <a:ea typeface="ＭＳ Ｐゴシック"/>
                <a:cs typeface="ＭＳ Ｐゴシック"/>
              </a:rPr>
              <a:t>Q &amp; A and Wrap-Up</a:t>
            </a:r>
          </a:p>
          <a:p>
            <a:pPr lvl="0" eaLnBrk="0" fontAlgn="base" hangingPunct="0">
              <a:spcBef>
                <a:spcPct val="20000"/>
              </a:spcBef>
              <a:spcAft>
                <a:spcPct val="50000"/>
              </a:spcAft>
              <a:buClr>
                <a:srgbClr val="C00000"/>
              </a:buClr>
            </a:pPr>
            <a:endParaRPr lang="en-US" sz="2400" b="1" kern="0" dirty="0" smtClean="0">
              <a:solidFill>
                <a:srgbClr val="102966"/>
              </a:solidFill>
              <a:ea typeface="ＭＳ Ｐゴシック"/>
              <a:cs typeface="ＭＳ Ｐゴシック"/>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53625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1299" name="Rectangle 3"/>
          <p:cNvSpPr>
            <a:spLocks noGrp="1" noChangeArrowheads="1"/>
          </p:cNvSpPr>
          <p:nvPr>
            <p:ph type="body" idx="1"/>
          </p:nvPr>
        </p:nvSpPr>
        <p:spPr>
          <a:xfrm>
            <a:off x="304800" y="685800"/>
            <a:ext cx="8534400" cy="5511800"/>
          </a:xfrm>
        </p:spPr>
        <p:txBody>
          <a:bodyPr/>
          <a:lstStyle/>
          <a:p>
            <a:pPr>
              <a:lnSpc>
                <a:spcPct val="80000"/>
              </a:lnSpc>
            </a:pPr>
            <a:r>
              <a:rPr lang="en-US" sz="1100"/>
              <a:t>  </a:t>
            </a:r>
            <a:endParaRPr lang="en-US" sz="2200" i="1"/>
          </a:p>
          <a:p>
            <a:pPr>
              <a:lnSpc>
                <a:spcPct val="80000"/>
              </a:lnSpc>
              <a:buFont typeface="Wingdings" pitchFamily="-65" charset="2"/>
              <a:buNone/>
            </a:pPr>
            <a:r>
              <a:rPr lang="en-US" sz="7200">
                <a:solidFill>
                  <a:schemeClr val="accent1"/>
                </a:solidFill>
              </a:rPr>
              <a:t>		</a:t>
            </a:r>
            <a:endParaRPr lang="en-US" sz="2200"/>
          </a:p>
        </p:txBody>
      </p:sp>
      <p:sp>
        <p:nvSpPr>
          <p:cNvPr id="47107" name="Rectangle 4"/>
          <p:cNvSpPr>
            <a:spLocks noChangeArrowheads="1"/>
          </p:cNvSpPr>
          <p:nvPr/>
        </p:nvSpPr>
        <p:spPr bwMode="auto">
          <a:xfrm>
            <a:off x="0" y="0"/>
            <a:ext cx="9677400" cy="6524863"/>
          </a:xfrm>
          <a:prstGeom prst="rect">
            <a:avLst/>
          </a:prstGeom>
          <a:noFill/>
          <a:ln w="9525">
            <a:noFill/>
            <a:miter lim="800000"/>
            <a:headEnd/>
            <a:tailEnd/>
          </a:ln>
        </p:spPr>
        <p:txBody>
          <a:bodyPr wrap="square">
            <a:prstTxWarp prst="textNoShape">
              <a:avLst/>
            </a:prstTxWarp>
            <a:spAutoFit/>
          </a:bodyPr>
          <a:lstStyle/>
          <a:p>
            <a:pPr marL="0" lvl="1"/>
            <a:r>
              <a:rPr lang="en-US" sz="3200" b="1" dirty="0" smtClean="0">
                <a:solidFill>
                  <a:srgbClr val="102966"/>
                </a:solidFill>
              </a:rPr>
              <a:t>Oregon students</a:t>
            </a:r>
            <a:r>
              <a:rPr lang="en-US" sz="3200" b="1" dirty="0">
                <a:solidFill>
                  <a:srgbClr val="102966"/>
                </a:solidFill>
              </a:rPr>
              <a:t>’ most important </a:t>
            </a:r>
            <a:r>
              <a:rPr lang="en-US" sz="3200" b="1" dirty="0" smtClean="0">
                <a:solidFill>
                  <a:srgbClr val="102966"/>
                </a:solidFill>
              </a:rPr>
              <a:t>services -</a:t>
            </a:r>
            <a:endParaRPr lang="en-US" sz="3200" b="1" i="1" dirty="0" smtClean="0">
              <a:solidFill>
                <a:srgbClr val="102966"/>
              </a:solidFill>
            </a:endParaRPr>
          </a:p>
          <a:p>
            <a:pPr marL="0" lvl="1"/>
            <a:r>
              <a:rPr lang="en-US" sz="3200" b="1" dirty="0">
                <a:solidFill>
                  <a:srgbClr val="102966"/>
                </a:solidFill>
              </a:rPr>
              <a:t>		</a:t>
            </a:r>
            <a:r>
              <a:rPr lang="en-US" sz="1400" b="1" dirty="0">
                <a:solidFill>
                  <a:srgbClr val="102966"/>
                </a:solidFill>
              </a:rPr>
              <a:t>Very or Somewhat Important   </a:t>
            </a:r>
            <a:r>
              <a:rPr lang="en-US" sz="1400" b="1" dirty="0" smtClean="0">
                <a:solidFill>
                  <a:srgbClr val="102966"/>
                </a:solidFill>
              </a:rPr>
              <a:t>	% </a:t>
            </a:r>
            <a:r>
              <a:rPr lang="en-US" sz="1400" b="1" dirty="0">
                <a:solidFill>
                  <a:srgbClr val="102966"/>
                </a:solidFill>
              </a:rPr>
              <a:t>Using </a:t>
            </a:r>
            <a:r>
              <a:rPr lang="en-US" sz="1400" b="1" dirty="0" smtClean="0">
                <a:solidFill>
                  <a:srgbClr val="102966"/>
                </a:solidFill>
              </a:rPr>
              <a:t>Services Sometimes/Often</a:t>
            </a:r>
          </a:p>
          <a:p>
            <a:pPr marL="0" lvl="1"/>
            <a:r>
              <a:rPr lang="en-US" sz="2400" b="1" dirty="0" smtClean="0">
                <a:solidFill>
                  <a:schemeClr val="tx2"/>
                </a:solidFill>
              </a:rPr>
              <a:t>Academic </a:t>
            </a:r>
            <a:r>
              <a:rPr lang="en-US" sz="2400" b="1" dirty="0">
                <a:solidFill>
                  <a:schemeClr val="tx2"/>
                </a:solidFill>
              </a:rPr>
              <a:t>Advising         </a:t>
            </a:r>
            <a:r>
              <a:rPr lang="en-US" sz="2400" b="1" dirty="0" smtClean="0">
                <a:solidFill>
                  <a:schemeClr val="tx2"/>
                </a:solidFill>
              </a:rPr>
              <a:t>	91%</a:t>
            </a:r>
            <a:r>
              <a:rPr lang="en-US" sz="2400" dirty="0">
                <a:solidFill>
                  <a:srgbClr val="102966"/>
                </a:solidFill>
              </a:rPr>
              <a:t>		</a:t>
            </a:r>
            <a:r>
              <a:rPr lang="en-US" sz="3200" dirty="0">
                <a:solidFill>
                  <a:schemeClr val="accent1"/>
                </a:solidFill>
              </a:rPr>
              <a:t> </a:t>
            </a:r>
            <a:r>
              <a:rPr lang="en-US" sz="3200" dirty="0" smtClean="0">
                <a:solidFill>
                  <a:schemeClr val="accent1"/>
                </a:solidFill>
              </a:rPr>
              <a:t> </a:t>
            </a:r>
            <a:r>
              <a:rPr lang="en-US" sz="3200" b="1" dirty="0" smtClean="0">
                <a:solidFill>
                  <a:schemeClr val="accent2"/>
                </a:solidFill>
              </a:rPr>
              <a:t>61%</a:t>
            </a:r>
            <a:endParaRPr lang="en-US" sz="3200" b="1" dirty="0">
              <a:solidFill>
                <a:schemeClr val="accent2"/>
              </a:solidFill>
            </a:endParaRPr>
          </a:p>
          <a:p>
            <a:pPr marL="0" lvl="1"/>
            <a:endParaRPr lang="en-US" sz="2400" dirty="0">
              <a:solidFill>
                <a:srgbClr val="102966"/>
              </a:solidFill>
            </a:endParaRPr>
          </a:p>
          <a:p>
            <a:pPr marL="0" lvl="1"/>
            <a:r>
              <a:rPr lang="en-US" sz="2400" b="1" dirty="0">
                <a:solidFill>
                  <a:schemeClr val="accent1"/>
                </a:solidFill>
              </a:rPr>
              <a:t>Computer Lab		</a:t>
            </a:r>
            <a:r>
              <a:rPr lang="en-US" sz="2400" b="1" dirty="0" smtClean="0">
                <a:solidFill>
                  <a:schemeClr val="accent1"/>
                </a:solidFill>
              </a:rPr>
              <a:t>82%</a:t>
            </a:r>
            <a:r>
              <a:rPr lang="en-US" sz="2400" dirty="0">
                <a:solidFill>
                  <a:srgbClr val="102966"/>
                </a:solidFill>
              </a:rPr>
              <a:t>		  </a:t>
            </a:r>
            <a:r>
              <a:rPr lang="en-US" sz="2400" dirty="0" smtClean="0">
                <a:solidFill>
                  <a:srgbClr val="102966"/>
                </a:solidFill>
              </a:rPr>
              <a:t> </a:t>
            </a:r>
            <a:r>
              <a:rPr lang="en-US" sz="3200" b="1" dirty="0" smtClean="0">
                <a:solidFill>
                  <a:schemeClr val="accent2"/>
                </a:solidFill>
              </a:rPr>
              <a:t>56%</a:t>
            </a:r>
            <a:endParaRPr lang="en-US" sz="3200" b="1" dirty="0">
              <a:solidFill>
                <a:schemeClr val="accent2"/>
              </a:solidFill>
            </a:endParaRPr>
          </a:p>
          <a:p>
            <a:pPr marL="0" lvl="1"/>
            <a:endParaRPr lang="en-US" sz="2400" dirty="0">
              <a:solidFill>
                <a:srgbClr val="102966"/>
              </a:solidFill>
            </a:endParaRPr>
          </a:p>
          <a:p>
            <a:pPr marL="0" lvl="1"/>
            <a:r>
              <a:rPr lang="en-US" sz="2400" b="1" dirty="0">
                <a:solidFill>
                  <a:srgbClr val="102966"/>
                </a:solidFill>
              </a:rPr>
              <a:t>Financial Aid		</a:t>
            </a:r>
            <a:r>
              <a:rPr lang="en-US" sz="2400" b="1" dirty="0" smtClean="0">
                <a:solidFill>
                  <a:srgbClr val="102966"/>
                </a:solidFill>
              </a:rPr>
              <a:t>81%</a:t>
            </a:r>
            <a:r>
              <a:rPr lang="en-US" sz="2400" b="1" dirty="0">
                <a:solidFill>
                  <a:srgbClr val="102966"/>
                </a:solidFill>
              </a:rPr>
              <a:t>	</a:t>
            </a:r>
            <a:r>
              <a:rPr lang="en-US" sz="2400" dirty="0">
                <a:solidFill>
                  <a:srgbClr val="102966"/>
                </a:solidFill>
              </a:rPr>
              <a:t>	  </a:t>
            </a:r>
            <a:r>
              <a:rPr lang="en-US" sz="2400" dirty="0" smtClean="0">
                <a:solidFill>
                  <a:srgbClr val="102966"/>
                </a:solidFill>
              </a:rPr>
              <a:t> </a:t>
            </a:r>
            <a:r>
              <a:rPr lang="en-US" sz="3200" b="1" dirty="0" smtClean="0">
                <a:solidFill>
                  <a:schemeClr val="accent2"/>
                </a:solidFill>
              </a:rPr>
              <a:t>48%</a:t>
            </a:r>
            <a:r>
              <a:rPr lang="en-US" sz="2400" dirty="0">
                <a:solidFill>
                  <a:srgbClr val="102966"/>
                </a:solidFill>
              </a:rPr>
              <a:t>	</a:t>
            </a:r>
          </a:p>
          <a:p>
            <a:pPr marL="0" lvl="1"/>
            <a:endParaRPr lang="en-US" sz="2400" dirty="0">
              <a:solidFill>
                <a:srgbClr val="102966"/>
              </a:solidFill>
            </a:endParaRPr>
          </a:p>
          <a:p>
            <a:pPr marL="0" lvl="1"/>
            <a:r>
              <a:rPr lang="en-US" sz="2400" b="1" dirty="0">
                <a:solidFill>
                  <a:srgbClr val="102966"/>
                </a:solidFill>
              </a:rPr>
              <a:t>Career Counseling	</a:t>
            </a:r>
            <a:r>
              <a:rPr lang="en-US" sz="2400" b="1" dirty="0" smtClean="0">
                <a:solidFill>
                  <a:srgbClr val="102966"/>
                </a:solidFill>
              </a:rPr>
              <a:t>	79%</a:t>
            </a:r>
            <a:r>
              <a:rPr lang="en-US" sz="2400" b="1" dirty="0">
                <a:solidFill>
                  <a:srgbClr val="102966"/>
                </a:solidFill>
              </a:rPr>
              <a:t>	</a:t>
            </a:r>
            <a:r>
              <a:rPr lang="en-US" sz="2400" dirty="0">
                <a:solidFill>
                  <a:srgbClr val="102966"/>
                </a:solidFill>
              </a:rPr>
              <a:t>	   </a:t>
            </a:r>
            <a:r>
              <a:rPr lang="en-US" sz="3200" b="1" dirty="0" smtClean="0">
                <a:solidFill>
                  <a:schemeClr val="accent2"/>
                </a:solidFill>
              </a:rPr>
              <a:t>27%</a:t>
            </a:r>
          </a:p>
          <a:p>
            <a:pPr marL="0" lvl="1"/>
            <a:r>
              <a:rPr lang="en-US" sz="2400" b="1" dirty="0" smtClean="0">
                <a:solidFill>
                  <a:srgbClr val="102966"/>
                </a:solidFill>
              </a:rPr>
              <a:t>	</a:t>
            </a:r>
          </a:p>
          <a:p>
            <a:pPr marL="0" lvl="1"/>
            <a:r>
              <a:rPr lang="en-US" sz="2400" b="1" dirty="0" smtClean="0">
                <a:solidFill>
                  <a:srgbClr val="102966"/>
                </a:solidFill>
              </a:rPr>
              <a:t>Skill </a:t>
            </a:r>
            <a:r>
              <a:rPr lang="en-US" sz="2400" b="1" dirty="0">
                <a:solidFill>
                  <a:srgbClr val="102966"/>
                </a:solidFill>
              </a:rPr>
              <a:t>Labs		</a:t>
            </a:r>
            <a:r>
              <a:rPr lang="en-US" sz="3200" b="1" dirty="0">
                <a:solidFill>
                  <a:srgbClr val="102966"/>
                </a:solidFill>
              </a:rPr>
              <a:t>	</a:t>
            </a:r>
            <a:r>
              <a:rPr lang="en-US" sz="2400" b="1" dirty="0" smtClean="0">
                <a:solidFill>
                  <a:srgbClr val="102966"/>
                </a:solidFill>
              </a:rPr>
              <a:t>77%</a:t>
            </a:r>
            <a:r>
              <a:rPr lang="en-US" sz="2400" dirty="0">
                <a:solidFill>
                  <a:srgbClr val="102966"/>
                </a:solidFill>
              </a:rPr>
              <a:t>	</a:t>
            </a:r>
            <a:r>
              <a:rPr lang="en-US" sz="3200" dirty="0">
                <a:solidFill>
                  <a:srgbClr val="102966"/>
                </a:solidFill>
              </a:rPr>
              <a:t>	</a:t>
            </a:r>
            <a:r>
              <a:rPr lang="en-US" sz="3200" b="1" dirty="0">
                <a:solidFill>
                  <a:schemeClr val="accent2"/>
                </a:solidFill>
              </a:rPr>
              <a:t> </a:t>
            </a:r>
            <a:r>
              <a:rPr lang="en-US" sz="3200" b="1" dirty="0" smtClean="0">
                <a:solidFill>
                  <a:schemeClr val="accent2"/>
                </a:solidFill>
              </a:rPr>
              <a:t> 41%</a:t>
            </a:r>
          </a:p>
          <a:p>
            <a:pPr marL="0" lvl="1"/>
            <a:endParaRPr lang="en-US" sz="2400" b="1" dirty="0" smtClean="0">
              <a:solidFill>
                <a:schemeClr val="accent1"/>
              </a:solidFill>
            </a:endParaRPr>
          </a:p>
          <a:p>
            <a:pPr marL="0" lvl="1"/>
            <a:r>
              <a:rPr lang="en-US" sz="2400" b="1" dirty="0" smtClean="0">
                <a:solidFill>
                  <a:schemeClr val="accent1"/>
                </a:solidFill>
              </a:rPr>
              <a:t>Tutoring </a:t>
            </a:r>
            <a:r>
              <a:rPr lang="en-US" sz="2400" b="1" dirty="0">
                <a:solidFill>
                  <a:schemeClr val="accent1"/>
                </a:solidFill>
              </a:rPr>
              <a:t>			</a:t>
            </a:r>
            <a:r>
              <a:rPr lang="en-US" sz="2400" b="1" dirty="0" smtClean="0">
                <a:solidFill>
                  <a:schemeClr val="accent1"/>
                </a:solidFill>
              </a:rPr>
              <a:t>76%</a:t>
            </a:r>
            <a:r>
              <a:rPr lang="en-US" sz="2400" b="1" dirty="0">
                <a:solidFill>
                  <a:schemeClr val="accent1"/>
                </a:solidFill>
              </a:rPr>
              <a:t>		  </a:t>
            </a:r>
            <a:r>
              <a:rPr lang="en-US" sz="2400" b="1" dirty="0" smtClean="0">
                <a:solidFill>
                  <a:schemeClr val="accent1"/>
                </a:solidFill>
              </a:rPr>
              <a:t> </a:t>
            </a:r>
            <a:r>
              <a:rPr lang="en-US" sz="3200" b="1" dirty="0" smtClean="0">
                <a:solidFill>
                  <a:schemeClr val="accent2"/>
                </a:solidFill>
              </a:rPr>
              <a:t>33%</a:t>
            </a:r>
            <a:endParaRPr lang="en-US" sz="3200" b="1" dirty="0">
              <a:solidFill>
                <a:schemeClr val="accent2"/>
              </a:solidFill>
            </a:endParaRPr>
          </a:p>
          <a:p>
            <a:pPr marL="0" lvl="1"/>
            <a:endParaRPr lang="en-US" sz="2400" b="1" dirty="0" smtClean="0">
              <a:solidFill>
                <a:schemeClr val="accent1"/>
              </a:solidFill>
            </a:endParaRPr>
          </a:p>
          <a:p>
            <a:pPr marL="0"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91299">
                                            <p:txEl>
                                              <p:pRg st="1" end="1"/>
                                            </p:txEl>
                                          </p:spTgt>
                                        </p:tgtEl>
                                        <p:attrNameLst>
                                          <p:attrName>style.visibility</p:attrName>
                                        </p:attrNameLst>
                                      </p:cBhvr>
                                      <p:to>
                                        <p:strVal val="visible"/>
                                      </p:to>
                                    </p:set>
                                    <p:animEffect transition="in" filter="blinds(horizontal)">
                                      <p:cBhvr>
                                        <p:cTn id="7" dur="1000"/>
                                        <p:tgtEl>
                                          <p:spTgt spid="15912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a:xfrm>
            <a:off x="558800" y="1625600"/>
            <a:ext cx="7543800" cy="3416300"/>
          </a:xfrm>
        </p:spPr>
        <p:txBody>
          <a:bodyPr/>
          <a:lstStyle/>
          <a:p>
            <a:r>
              <a:rPr lang="en-US">
                <a:latin typeface="Arial" pitchFamily="-65" charset="0"/>
                <a:cs typeface="ＭＳ Ｐゴシック" pitchFamily="-65" charset="-128"/>
              </a:rPr>
              <a:t/>
            </a:r>
            <a:br>
              <a:rPr lang="en-US">
                <a:latin typeface="Arial" pitchFamily="-65" charset="0"/>
                <a:cs typeface="ＭＳ Ｐゴシック" pitchFamily="-65" charset="-128"/>
              </a:rPr>
            </a:br>
            <a:endParaRPr lang="en-US">
              <a:latin typeface="Arial" pitchFamily="-65" charset="0"/>
              <a:cs typeface="ＭＳ Ｐゴシック" pitchFamily="-65" charset="-128"/>
            </a:endParaRPr>
          </a:p>
        </p:txBody>
      </p:sp>
      <p:sp>
        <p:nvSpPr>
          <p:cNvPr id="76803" name="Content Placeholder 2"/>
          <p:cNvSpPr>
            <a:spLocks noGrp="1"/>
          </p:cNvSpPr>
          <p:nvPr>
            <p:ph idx="1"/>
          </p:nvPr>
        </p:nvSpPr>
        <p:spPr>
          <a:xfrm>
            <a:off x="488950" y="1905000"/>
            <a:ext cx="8337550" cy="4356100"/>
          </a:xfrm>
        </p:spPr>
        <p:txBody>
          <a:bodyPr/>
          <a:lstStyle/>
          <a:p>
            <a:pPr>
              <a:buFont typeface="Arial" pitchFamily="-65" charset="0"/>
              <a:buNone/>
            </a:pPr>
            <a:r>
              <a:rPr lang="en-US" sz="8000" i="1">
                <a:solidFill>
                  <a:srgbClr val="800000"/>
                </a:solidFill>
              </a:rPr>
              <a:t>Students don’t do optional!!</a:t>
            </a:r>
          </a:p>
          <a:p>
            <a:endParaRPr lang="en-US" i="1"/>
          </a:p>
          <a:p>
            <a:endParaRPr lang="en-US"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320225"/>
            <a:ext cx="8915400" cy="584775"/>
          </a:xfrm>
          <a:prstGeom prst="rect">
            <a:avLst/>
          </a:prstGeom>
          <a:noFill/>
        </p:spPr>
        <p:txBody>
          <a:bodyPr wrap="square" rtlCol="0">
            <a:spAutoFit/>
          </a:bodyPr>
          <a:lstStyle/>
          <a:p>
            <a:pPr algn="r"/>
            <a:r>
              <a:rPr lang="en-US" sz="3200" b="1" i="1" dirty="0" smtClean="0">
                <a:solidFill>
                  <a:srgbClr val="00427A"/>
                </a:solidFill>
                <a:latin typeface="+mj-lt"/>
              </a:rPr>
              <a:t>Student Engagement and Student Success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660220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0" y="1219200"/>
            <a:ext cx="9144000" cy="615950"/>
          </a:xfrm>
          <a:prstGeom prst="rect">
            <a:avLst/>
          </a:prstGeom>
        </p:spPr>
        <p:txBody>
          <a:bodyPr/>
          <a:lstStyle/>
          <a:p>
            <a:r>
              <a:rPr lang="en-US" sz="3200" b="1" dirty="0" smtClean="0">
                <a:ea typeface="ＭＳ Ｐゴシック" pitchFamily="34" charset="-128"/>
              </a:rPr>
              <a:t>What is </a:t>
            </a:r>
            <a:r>
              <a:rPr lang="en-US" sz="3200" b="1" i="1" dirty="0" smtClean="0">
                <a:ea typeface="ＭＳ Ｐゴシック" pitchFamily="34" charset="-128"/>
              </a:rPr>
              <a:t>Student Engagement?</a:t>
            </a:r>
          </a:p>
        </p:txBody>
      </p:sp>
      <p:sp>
        <p:nvSpPr>
          <p:cNvPr id="5" name="Rectangle 3"/>
          <p:cNvSpPr txBox="1">
            <a:spLocks noChangeArrowheads="1"/>
          </p:cNvSpPr>
          <p:nvPr/>
        </p:nvSpPr>
        <p:spPr>
          <a:xfrm>
            <a:off x="488950" y="2341563"/>
            <a:ext cx="8296275" cy="3221037"/>
          </a:xfrm>
          <a:prstGeom prst="rect">
            <a:avLst/>
          </a:prstGeom>
        </p:spPr>
        <p:txBody>
          <a:bodyPr/>
          <a:lstStyle>
            <a:lvl1pPr marL="342900" indent="-3429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427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solidFill>
                  <a:srgbClr val="00427A"/>
                </a:solidFill>
                <a:ea typeface="ＭＳ Ｐゴシック" pitchFamily="34" charset="-128"/>
              </a:rPr>
              <a:t>…the amount of time and energy students invest in meaningful educational practices</a:t>
            </a:r>
          </a:p>
          <a:p>
            <a:pPr marL="0" indent="0">
              <a:buNone/>
            </a:pPr>
            <a:endParaRPr lang="en-US" sz="2800" b="1" dirty="0" smtClean="0">
              <a:ea typeface="ＭＳ Ｐゴシック" pitchFamily="34" charset="-128"/>
            </a:endParaRPr>
          </a:p>
          <a:p>
            <a:pPr marL="0" indent="0">
              <a:buNone/>
            </a:pPr>
            <a:r>
              <a:rPr lang="en-US" sz="2800" b="1" dirty="0" smtClean="0">
                <a:solidFill>
                  <a:srgbClr val="00427A"/>
                </a:solidFill>
                <a:ea typeface="ＭＳ Ｐゴシック" pitchFamily="34" charset="-128"/>
              </a:rPr>
              <a:t>…the institutional practices and student behaviors that are highly correlated with student learning and retention</a:t>
            </a:r>
          </a:p>
        </p:txBody>
      </p:sp>
      <p:sp>
        <p:nvSpPr>
          <p:cNvPr id="3" name="TextBox 2"/>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253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534400" cy="5435600"/>
          </a:xfrm>
        </p:spPr>
        <p:txBody>
          <a:bodyPr>
            <a:normAutofit fontScale="92500" lnSpcReduction="10000"/>
          </a:bodyPr>
          <a:lstStyle/>
          <a:p>
            <a:pPr>
              <a:buFont typeface="Wingdings" pitchFamily="-108" charset="2"/>
              <a:buNone/>
              <a:defRPr/>
            </a:pPr>
            <a:r>
              <a:rPr lang="en-US" b="1" i="1" dirty="0" smtClean="0">
                <a:solidFill>
                  <a:schemeClr val="tx2"/>
                </a:solidFill>
              </a:rPr>
              <a:t>The Center for Community College Student Engagement </a:t>
            </a:r>
          </a:p>
          <a:p>
            <a:pPr>
              <a:buFont typeface="Wingdings" pitchFamily="-108" charset="2"/>
              <a:buNone/>
              <a:defRPr/>
            </a:pPr>
            <a:endParaRPr lang="en-US" b="1" i="1" dirty="0" smtClean="0">
              <a:solidFill>
                <a:schemeClr val="tx2"/>
              </a:solidFill>
            </a:endParaRPr>
          </a:p>
          <a:p>
            <a:pPr>
              <a:buFont typeface="Wingdings" pitchFamily="-108" charset="2"/>
              <a:buNone/>
              <a:defRPr/>
            </a:pPr>
            <a:r>
              <a:rPr lang="en-US" b="1" i="1" dirty="0" smtClean="0">
                <a:solidFill>
                  <a:schemeClr val="tx2"/>
                </a:solidFill>
              </a:rPr>
              <a:t>CCCSE Data – Quantitative – the “what”</a:t>
            </a:r>
            <a:endParaRPr lang="en-US" dirty="0" smtClean="0"/>
          </a:p>
          <a:p>
            <a:pPr>
              <a:buFont typeface="Wingdings" pitchFamily="-108" charset="2"/>
              <a:buChar char="§"/>
              <a:defRPr/>
            </a:pPr>
            <a:r>
              <a:rPr lang="en-US" b="1" i="1" dirty="0" smtClean="0">
                <a:solidFill>
                  <a:srgbClr val="9F3A0D"/>
                </a:solidFill>
              </a:rPr>
              <a:t>CCSSE</a:t>
            </a:r>
          </a:p>
          <a:p>
            <a:pPr>
              <a:buFont typeface="Wingdings" pitchFamily="-108" charset="2"/>
              <a:buChar char="§"/>
              <a:defRPr/>
            </a:pPr>
            <a:r>
              <a:rPr lang="en-US" b="1" i="1" dirty="0" smtClean="0">
                <a:solidFill>
                  <a:srgbClr val="9F3A0D"/>
                </a:solidFill>
              </a:rPr>
              <a:t>CCFSSE</a:t>
            </a:r>
          </a:p>
          <a:p>
            <a:pPr>
              <a:buFont typeface="Wingdings" pitchFamily="-108" charset="2"/>
              <a:buChar char="§"/>
              <a:defRPr/>
            </a:pPr>
            <a:r>
              <a:rPr lang="en-US" b="1" i="1" dirty="0" smtClean="0">
                <a:solidFill>
                  <a:srgbClr val="9F3A0D"/>
                </a:solidFill>
              </a:rPr>
              <a:t>SENSE</a:t>
            </a:r>
          </a:p>
          <a:p>
            <a:pPr>
              <a:buFont typeface="Wingdings" pitchFamily="-108" charset="2"/>
              <a:buChar char="§"/>
              <a:defRPr/>
            </a:pPr>
            <a:r>
              <a:rPr lang="en-US" b="1" dirty="0" smtClean="0">
                <a:solidFill>
                  <a:srgbClr val="9F3A0D"/>
                </a:solidFill>
              </a:rPr>
              <a:t>CCIS</a:t>
            </a:r>
          </a:p>
          <a:p>
            <a:pPr>
              <a:buFont typeface="Wingdings" pitchFamily="-108" charset="2"/>
              <a:buNone/>
              <a:defRPr/>
            </a:pPr>
            <a:endParaRPr lang="en-US" b="1" dirty="0" smtClean="0">
              <a:solidFill>
                <a:srgbClr val="9F3A0D"/>
              </a:solidFill>
            </a:endParaRPr>
          </a:p>
          <a:p>
            <a:pPr>
              <a:buFont typeface="Wingdings" pitchFamily="-108" charset="2"/>
              <a:buNone/>
              <a:defRPr/>
            </a:pPr>
            <a:r>
              <a:rPr lang="en-US" b="1" i="1" dirty="0" smtClean="0">
                <a:solidFill>
                  <a:schemeClr val="tx2"/>
                </a:solidFill>
              </a:rPr>
              <a:t>Focus groups – Qualitative – the “why” </a:t>
            </a:r>
          </a:p>
          <a:p>
            <a:pPr>
              <a:buFont typeface="Wingdings" pitchFamily="-108" charset="2"/>
              <a:buChar char="§"/>
              <a:defRPr/>
            </a:pPr>
            <a:r>
              <a:rPr lang="en-US" b="1" dirty="0" smtClean="0">
                <a:solidFill>
                  <a:srgbClr val="800000"/>
                </a:solidFill>
              </a:rPr>
              <a:t>Initiative on Student Success</a:t>
            </a:r>
          </a:p>
          <a:p>
            <a:pPr>
              <a:buFont typeface="Wingdings" pitchFamily="-108" charset="2"/>
              <a:buChar char="§"/>
              <a:defRPr/>
            </a:pPr>
            <a:r>
              <a:rPr lang="en-US" b="1" dirty="0" smtClean="0">
                <a:solidFill>
                  <a:srgbClr val="800000"/>
                </a:solidFill>
              </a:rPr>
              <a:t>High-Impact Practices Initiative</a:t>
            </a:r>
          </a:p>
          <a:p>
            <a:pPr>
              <a:buFont typeface="Wingdings" pitchFamily="-108" charset="2"/>
              <a:buChar char="§"/>
              <a:defRPr/>
            </a:pPr>
            <a:r>
              <a:rPr lang="en-US" b="1" dirty="0" smtClean="0">
                <a:solidFill>
                  <a:srgbClr val="800000"/>
                </a:solidFill>
              </a:rPr>
              <a:t>Improving Outcomes for Men of Color</a:t>
            </a:r>
          </a:p>
          <a:p>
            <a:pPr>
              <a:buFont typeface="Wingdings" pitchFamily="-108" charset="2"/>
              <a:buChar char="§"/>
              <a:defRPr/>
            </a:pPr>
            <a:r>
              <a:rPr lang="en-US" b="1" dirty="0" smtClean="0">
                <a:solidFill>
                  <a:srgbClr val="800000"/>
                </a:solidFill>
              </a:rPr>
              <a:t>Strengthening the Role of Part-Time Faculty</a:t>
            </a:r>
          </a:p>
          <a:p>
            <a:pPr>
              <a:buFont typeface="Wingdings" pitchFamily="-108" charset="2"/>
              <a:buChar char="§"/>
              <a:defRPr/>
            </a:pPr>
            <a:r>
              <a:rPr lang="en-US" b="1" dirty="0" smtClean="0">
                <a:solidFill>
                  <a:srgbClr val="800000"/>
                </a:solidFill>
              </a:rPr>
              <a:t>Latino Student Engagement and Transfer</a:t>
            </a:r>
          </a:p>
          <a:p>
            <a:pPr>
              <a:buFont typeface="Wingdings" pitchFamily="-108" charset="2"/>
              <a:buNone/>
              <a:defRPr/>
            </a:pPr>
            <a:endParaRPr lang="en-US" b="1" i="1" dirty="0" smtClean="0">
              <a:solidFill>
                <a:schemeClr val="tx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8787" y="1377950"/>
            <a:ext cx="8537575" cy="4718050"/>
          </a:xfrm>
          <a:prstGeom prst="rect">
            <a:avLst/>
          </a:prstGeom>
        </p:spPr>
        <p:txBody>
          <a:bodyPr vert="horz" lIns="91440" tIns="45720" rIns="91440" bIns="45720" rtlCol="0">
            <a:normAutofit/>
          </a:bodyPr>
          <a:lstStyle>
            <a:defPPr>
              <a:defRPr lang="en-US"/>
            </a:defPPr>
            <a:lvl1pPr marL="342900" indent="-342900" algn="l" defTabSz="914400" rtl="0" eaLnBrk="1" latinLnBrk="0" hangingPunct="1">
              <a:buFont typeface="Wingdings" pitchFamily="2" charset="2"/>
              <a:buChar char="ü"/>
              <a:defRPr sz="2400" kern="1200">
                <a:solidFill>
                  <a:schemeClr val="tx1"/>
                </a:solidFill>
                <a:latin typeface="Arial" pitchFamily="34" charset="0"/>
                <a:ea typeface="+mn-ea"/>
                <a:cs typeface="Arial" pitchFamily="34" charset="0"/>
              </a:defRPr>
            </a:lvl1pPr>
            <a:lvl2pPr marL="800100" indent="-342900" algn="l" defTabSz="914400" rtl="0" eaLnBrk="1" latinLnBrk="0" hangingPunct="1">
              <a:buFont typeface="Wingdings" pitchFamily="2" charset="2"/>
              <a:buChar char="§"/>
              <a:defRPr sz="2000" kern="1200">
                <a:solidFill>
                  <a:srgbClr val="00427A"/>
                </a:solidFill>
                <a:latin typeface="Arial" pitchFamily="34" charset="0"/>
                <a:ea typeface="+mn-ea"/>
                <a:cs typeface="Arial" pitchFamily="34" charset="0"/>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300"/>
              </a:spcBef>
              <a:spcAft>
                <a:spcPts val="300"/>
              </a:spcAft>
              <a:buNone/>
              <a:defRPr/>
            </a:pPr>
            <a:r>
              <a:rPr lang="en-US" sz="3200" b="1" dirty="0" smtClean="0">
                <a:solidFill>
                  <a:schemeClr val="tx2"/>
                </a:solidFill>
                <a:ea typeface="ＭＳ Ｐゴシック" pitchFamily="34" charset="-128"/>
              </a:rPr>
              <a:t>One thing we </a:t>
            </a:r>
            <a:r>
              <a:rPr lang="en-US" sz="3200" b="1" dirty="0" smtClean="0">
                <a:solidFill>
                  <a:schemeClr val="accent2"/>
                </a:solidFill>
                <a:ea typeface="ＭＳ Ｐゴシック" pitchFamily="34" charset="-128"/>
              </a:rPr>
              <a:t>KNOW</a:t>
            </a:r>
            <a:r>
              <a:rPr lang="en-US" sz="3200" b="1" dirty="0" smtClean="0">
                <a:solidFill>
                  <a:schemeClr val="tx2"/>
                </a:solidFill>
                <a:ea typeface="ＭＳ Ｐゴシック" pitchFamily="34" charset="-128"/>
              </a:rPr>
              <a:t> about community college student engagement…</a:t>
            </a:r>
          </a:p>
          <a:p>
            <a:pPr marL="0" indent="0">
              <a:spcBef>
                <a:spcPts val="300"/>
              </a:spcBef>
              <a:spcAft>
                <a:spcPts val="300"/>
              </a:spcAft>
              <a:buNone/>
              <a:defRPr/>
            </a:pPr>
            <a:endParaRPr lang="en-US" sz="3200" b="1" dirty="0" smtClean="0">
              <a:solidFill>
                <a:schemeClr val="tx2"/>
              </a:solidFill>
              <a:ea typeface="ＭＳ Ｐゴシック" pitchFamily="34" charset="-128"/>
            </a:endParaRPr>
          </a:p>
          <a:p>
            <a:pPr marL="0" indent="0">
              <a:spcBef>
                <a:spcPts val="300"/>
              </a:spcBef>
              <a:spcAft>
                <a:spcPts val="300"/>
              </a:spcAft>
              <a:buNone/>
              <a:defRPr/>
            </a:pPr>
            <a:r>
              <a:rPr lang="en-US" sz="3200" b="1" dirty="0" smtClean="0">
                <a:solidFill>
                  <a:schemeClr val="tx2"/>
                </a:solidFill>
                <a:ea typeface="ＭＳ Ｐゴシック" pitchFamily="34" charset="-128"/>
              </a:rPr>
              <a:t>It’s unlikely to happen by accident.  </a:t>
            </a:r>
          </a:p>
          <a:p>
            <a:pPr marL="0" indent="0">
              <a:spcBef>
                <a:spcPts val="300"/>
              </a:spcBef>
              <a:spcAft>
                <a:spcPts val="300"/>
              </a:spcAft>
              <a:buNone/>
              <a:defRPr/>
            </a:pPr>
            <a:endParaRPr lang="en-US" sz="3200" b="1" dirty="0" smtClean="0">
              <a:solidFill>
                <a:schemeClr val="tx2"/>
              </a:solidFill>
              <a:ea typeface="ＭＳ Ｐゴシック" pitchFamily="34" charset="-128"/>
            </a:endParaRPr>
          </a:p>
          <a:p>
            <a:pPr marL="0" indent="0">
              <a:spcBef>
                <a:spcPts val="300"/>
              </a:spcBef>
              <a:spcAft>
                <a:spcPts val="300"/>
              </a:spcAft>
              <a:buNone/>
              <a:defRPr/>
            </a:pPr>
            <a:r>
              <a:rPr lang="en-US" sz="3200" b="1" dirty="0" smtClean="0">
                <a:solidFill>
                  <a:schemeClr val="tx2"/>
                </a:solidFill>
                <a:ea typeface="ＭＳ Ｐゴシック" pitchFamily="34" charset="-128"/>
              </a:rPr>
              <a:t>	It has to happen</a:t>
            </a:r>
          </a:p>
          <a:p>
            <a:pPr marL="0" indent="0">
              <a:spcBef>
                <a:spcPts val="300"/>
              </a:spcBef>
              <a:spcAft>
                <a:spcPts val="300"/>
              </a:spcAft>
              <a:buNone/>
              <a:defRPr/>
            </a:pPr>
            <a:r>
              <a:rPr lang="en-US" sz="3200" b="1" dirty="0" smtClean="0">
                <a:solidFill>
                  <a:schemeClr val="tx2"/>
                </a:solidFill>
                <a:ea typeface="ＭＳ Ｐゴシック" pitchFamily="34" charset="-128"/>
              </a:rPr>
              <a:t>		 		</a:t>
            </a:r>
            <a:r>
              <a:rPr lang="en-US" sz="3600" b="1" i="1" dirty="0" smtClean="0">
                <a:solidFill>
                  <a:schemeClr val="accent2"/>
                </a:solidFill>
                <a:ea typeface="ＭＳ Ｐゴシック" pitchFamily="34" charset="-128"/>
              </a:rPr>
              <a:t>by design.</a:t>
            </a:r>
            <a:endParaRPr lang="en-US" sz="3600" b="1" dirty="0" smtClean="0">
              <a:solidFill>
                <a:schemeClr val="accent2"/>
              </a:solidFill>
              <a:ea typeface="ＭＳ Ｐゴシック" pitchFamily="34" charset="-128"/>
            </a:endParaRPr>
          </a:p>
        </p:txBody>
      </p:sp>
      <p:sp>
        <p:nvSpPr>
          <p:cNvPr id="3" name="TextBox 2"/>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2804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00100"/>
            <a:ext cx="8610600" cy="1079500"/>
          </a:xfrm>
        </p:spPr>
        <p:txBody>
          <a:bodyPr>
            <a:normAutofit fontScale="90000"/>
          </a:bodyPr>
          <a:lstStyle/>
          <a:p>
            <a:r>
              <a:rPr lang="en-US" b="1" dirty="0" smtClean="0"/>
              <a:t>Building a Culture of Inquiry and Evidence</a:t>
            </a:r>
            <a:endParaRPr lang="en-US" b="1" dirty="0"/>
          </a:p>
        </p:txBody>
      </p:sp>
      <p:sp>
        <p:nvSpPr>
          <p:cNvPr id="3" name="Content Placeholder 2"/>
          <p:cNvSpPr>
            <a:spLocks noGrp="1"/>
          </p:cNvSpPr>
          <p:nvPr>
            <p:ph idx="1"/>
          </p:nvPr>
        </p:nvSpPr>
        <p:spPr>
          <a:xfrm>
            <a:off x="685800" y="1828800"/>
            <a:ext cx="7613650" cy="4279900"/>
          </a:xfrm>
        </p:spPr>
        <p:txBody>
          <a:bodyPr/>
          <a:lstStyle/>
          <a:p>
            <a:pPr marL="0" indent="0">
              <a:buNone/>
            </a:pPr>
            <a:r>
              <a:rPr lang="en-US" dirty="0" smtClean="0"/>
              <a:t>Have you ever seen </a:t>
            </a:r>
            <a:r>
              <a:rPr lang="en-US" i="1" dirty="0" smtClean="0"/>
              <a:t>CCSSE</a:t>
            </a:r>
            <a:r>
              <a:rPr lang="en-US" dirty="0" smtClean="0"/>
              <a:t> or </a:t>
            </a:r>
            <a:r>
              <a:rPr lang="en-US" i="1" dirty="0" smtClean="0"/>
              <a:t>SENSE</a:t>
            </a:r>
            <a:r>
              <a:rPr lang="en-US" dirty="0" smtClean="0"/>
              <a:t> results?</a:t>
            </a:r>
          </a:p>
          <a:p>
            <a:pPr marL="0" indent="0">
              <a:buNone/>
            </a:pPr>
            <a:endParaRPr lang="en-US" dirty="0"/>
          </a:p>
          <a:p>
            <a:pPr marL="0" indent="0">
              <a:buNone/>
            </a:pPr>
            <a:r>
              <a:rPr lang="en-US" dirty="0" smtClean="0"/>
              <a:t>Have you ever logged into the online reporting system?</a:t>
            </a:r>
          </a:p>
          <a:p>
            <a:pPr marL="0" indent="0">
              <a:buNone/>
            </a:pPr>
            <a:endParaRPr lang="en-US" dirty="0"/>
          </a:p>
          <a:p>
            <a:pPr marL="0" indent="0">
              <a:buNone/>
            </a:pPr>
            <a:r>
              <a:rPr lang="en-US" dirty="0" smtClean="0"/>
              <a:t>Have you formed a workgroup, discussed </a:t>
            </a:r>
            <a:r>
              <a:rPr lang="en-US" i="1" dirty="0" smtClean="0"/>
              <a:t>CCSSE</a:t>
            </a:r>
            <a:r>
              <a:rPr lang="en-US" dirty="0" smtClean="0"/>
              <a:t> or </a:t>
            </a:r>
            <a:r>
              <a:rPr lang="en-US" i="1" dirty="0" smtClean="0"/>
              <a:t>SENSE </a:t>
            </a:r>
            <a:r>
              <a:rPr lang="en-US" dirty="0" smtClean="0"/>
              <a:t>and other data, and used that data to inform decisions to change something at your college or on your campus?</a:t>
            </a:r>
            <a:endParaRPr lang="en-US" dirty="0"/>
          </a:p>
        </p:txBody>
      </p:sp>
      <p:sp>
        <p:nvSpPr>
          <p:cNvPr id="4" name="TextBox 3"/>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85400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368300" y="1905000"/>
            <a:ext cx="8483600" cy="4318000"/>
          </a:xfrm>
          <a:prstGeom prst="rect">
            <a:avLst/>
          </a:prstGeom>
        </p:spPr>
        <p:txBody>
          <a:bodyPr/>
          <a:lstStyle/>
          <a:p>
            <a:pPr lvl="1" indent="-400050">
              <a:buNone/>
            </a:pPr>
            <a:endParaRPr lang="en-US" b="1" dirty="0" smtClean="0">
              <a:solidFill>
                <a:schemeClr val="tx2"/>
              </a:solidFill>
              <a:ea typeface="Arial" pitchFamily="-65" charset="0"/>
              <a:cs typeface="Arial" pitchFamily="-65" charset="0"/>
            </a:endParaRPr>
          </a:p>
          <a:p>
            <a:pPr lvl="1" indent="-400050">
              <a:buNone/>
            </a:pPr>
            <a:r>
              <a:rPr lang="en-US" sz="3200" b="1" dirty="0" smtClean="0">
                <a:solidFill>
                  <a:srgbClr val="800000"/>
                </a:solidFill>
                <a:ea typeface="Arial" pitchFamily="-65" charset="0"/>
                <a:cs typeface="Arial" pitchFamily="-65" charset="0"/>
              </a:rPr>
              <a:t>From 2 to 8 TIMES!</a:t>
            </a:r>
          </a:p>
          <a:p>
            <a:pPr lvl="1" indent="-400050">
              <a:buNone/>
            </a:pPr>
            <a:endParaRPr lang="en-US" sz="3200" b="1" dirty="0" smtClean="0">
              <a:solidFill>
                <a:schemeClr val="tx2"/>
              </a:solidFill>
              <a:ea typeface="Arial" pitchFamily="-65" charset="0"/>
              <a:cs typeface="Arial" pitchFamily="-65" charset="0"/>
            </a:endParaRPr>
          </a:p>
          <a:p>
            <a:pPr lvl="1" indent="-400050">
              <a:buNone/>
            </a:pPr>
            <a:r>
              <a:rPr lang="en-US" sz="3200" b="1" dirty="0" smtClean="0">
                <a:solidFill>
                  <a:srgbClr val="800000"/>
                </a:solidFill>
                <a:ea typeface="Arial" pitchFamily="-65" charset="0"/>
                <a:cs typeface="Arial" pitchFamily="-65" charset="0"/>
              </a:rPr>
              <a:t>It’s time to use your data to build a culture of inquiry and evidence!  </a:t>
            </a:r>
          </a:p>
        </p:txBody>
      </p:sp>
      <p:sp>
        <p:nvSpPr>
          <p:cNvPr id="23555" name="Footer Placeholder 3"/>
          <p:cNvSpPr txBox="1">
            <a:spLocks noGrp="1"/>
          </p:cNvSpPr>
          <p:nvPr/>
        </p:nvSpPr>
        <p:spPr bwMode="auto">
          <a:xfrm>
            <a:off x="152400" y="6400800"/>
            <a:ext cx="8394700" cy="457200"/>
          </a:xfrm>
          <a:prstGeom prst="rect">
            <a:avLst/>
          </a:prstGeom>
          <a:noFill/>
          <a:ln w="9525">
            <a:noFill/>
            <a:miter lim="800000"/>
            <a:headEnd/>
            <a:tailEnd/>
          </a:ln>
        </p:spPr>
        <p:txBody>
          <a:bodyPr>
            <a:prstTxWarp prst="textNoShape">
              <a:avLst/>
            </a:prstTxWarp>
          </a:bodyPr>
          <a:lstStyle/>
          <a:p>
            <a:endParaRPr lang="en-US" sz="1300" b="1">
              <a:solidFill>
                <a:srgbClr val="762617"/>
              </a:solidFill>
              <a:latin typeface="Arial Narrow" pitchFamily="-65" charset="0"/>
            </a:endParaRPr>
          </a:p>
        </p:txBody>
      </p:sp>
      <p:sp>
        <p:nvSpPr>
          <p:cNvPr id="4" name="TextBox 3"/>
          <p:cNvSpPr txBox="1"/>
          <p:nvPr/>
        </p:nvSpPr>
        <p:spPr>
          <a:xfrm>
            <a:off x="1447800" y="609600"/>
            <a:ext cx="6553200" cy="1323439"/>
          </a:xfrm>
          <a:prstGeom prst="rect">
            <a:avLst/>
          </a:prstGeom>
          <a:noFill/>
        </p:spPr>
        <p:txBody>
          <a:bodyPr wrap="square" rtlCol="0">
            <a:spAutoFit/>
          </a:bodyPr>
          <a:lstStyle/>
          <a:p>
            <a:r>
              <a:rPr lang="en-US" sz="4000" b="1" dirty="0" smtClean="0">
                <a:solidFill>
                  <a:srgbClr val="00427A"/>
                </a:solidFill>
                <a:latin typeface="+mj-lt"/>
              </a:rPr>
              <a:t>Oregon Colleges’ Survey Administration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3554">
                                            <p:txEl>
                                              <p:pRg st="1" end="1"/>
                                            </p:txEl>
                                          </p:spTgt>
                                        </p:tgtEl>
                                        <p:attrNameLst>
                                          <p:attrName>style.visibility</p:attrName>
                                        </p:attrNameLst>
                                      </p:cBhvr>
                                      <p:to>
                                        <p:strVal val="visible"/>
                                      </p:to>
                                    </p:set>
                                    <p:anim calcmode="lin" valueType="num">
                                      <p:cBhvr additive="base">
                                        <p:cTn id="7" dur="500" fill="hold"/>
                                        <p:tgtEl>
                                          <p:spTgt spid="235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23554">
                                            <p:txEl>
                                              <p:pRg st="3" end="3"/>
                                            </p:txEl>
                                          </p:spTgt>
                                        </p:tgtEl>
                                        <p:attrNameLst>
                                          <p:attrName>style.visibility</p:attrName>
                                        </p:attrNameLst>
                                      </p:cBhvr>
                                      <p:to>
                                        <p:strVal val="visible"/>
                                      </p:to>
                                    </p:set>
                                    <p:anim calcmode="lin" valueType="num">
                                      <p:cBhvr additive="base">
                                        <p:cTn id="11" dur="500" fill="hold"/>
                                        <p:tgtEl>
                                          <p:spTgt spid="2355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472625"/>
            <a:ext cx="8915400" cy="584775"/>
          </a:xfrm>
          <a:prstGeom prst="rect">
            <a:avLst/>
          </a:prstGeom>
          <a:noFill/>
        </p:spPr>
        <p:txBody>
          <a:bodyPr wrap="square" rtlCol="0">
            <a:spAutoFit/>
          </a:bodyPr>
          <a:lstStyle/>
          <a:p>
            <a:pPr algn="r"/>
            <a:r>
              <a:rPr lang="en-US" sz="3200" b="1" dirty="0" smtClean="0">
                <a:solidFill>
                  <a:schemeClr val="accent1"/>
                </a:solidFill>
                <a:latin typeface="Arial" pitchFamily="34" charset="0"/>
              </a:rPr>
              <a:t>Benchmarks and Benchmarking</a:t>
            </a:r>
            <a:endParaRPr lang="en-US" sz="3200" b="1" i="1" dirty="0" smtClean="0">
              <a:solidFill>
                <a:schemeClr val="accent1"/>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536771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609600" y="1219200"/>
            <a:ext cx="7632700" cy="647700"/>
          </a:xfrm>
          <a:prstGeom prst="rect">
            <a:avLst/>
          </a:prstGeom>
        </p:spPr>
        <p:txBody>
          <a:bodyPr>
            <a:normAutofit/>
          </a:bodyPr>
          <a:lstStyle/>
          <a:p>
            <a:r>
              <a:rPr lang="en-US" sz="3200" b="1" dirty="0" smtClean="0"/>
              <a:t>Benchmarking for Excellence</a:t>
            </a:r>
            <a:endParaRPr lang="en-US" sz="3200" b="1" dirty="0"/>
          </a:p>
        </p:txBody>
      </p:sp>
      <p:sp>
        <p:nvSpPr>
          <p:cNvPr id="5" name="Content Placeholder 2"/>
          <p:cNvSpPr>
            <a:spLocks noGrp="1"/>
          </p:cNvSpPr>
          <p:nvPr>
            <p:ph idx="4294967295"/>
          </p:nvPr>
        </p:nvSpPr>
        <p:spPr>
          <a:xfrm>
            <a:off x="685800" y="2133600"/>
            <a:ext cx="7613650" cy="4279900"/>
          </a:xfrm>
          <a:prstGeom prst="rect">
            <a:avLst/>
          </a:prstGeom>
        </p:spPr>
        <p:txBody>
          <a:bodyPr/>
          <a:lstStyle/>
          <a:p>
            <a:pPr marL="0" indent="0">
              <a:buNone/>
            </a:pPr>
            <a:r>
              <a:rPr lang="en-US" dirty="0" smtClean="0">
                <a:solidFill>
                  <a:srgbClr val="00427A"/>
                </a:solidFill>
              </a:rPr>
              <a:t>The most important comparison: where you are now, compared with where you want to be.</a:t>
            </a:r>
          </a:p>
          <a:p>
            <a:pPr marL="0" indent="0">
              <a:buNone/>
            </a:pPr>
            <a:endParaRPr lang="en-US" dirty="0" smtClean="0"/>
          </a:p>
          <a:p>
            <a:pPr marL="0" indent="0">
              <a:buNone/>
            </a:pPr>
            <a:r>
              <a:rPr lang="en-US" dirty="0" smtClean="0">
                <a:solidFill>
                  <a:srgbClr val="00427A"/>
                </a:solidFill>
              </a:rPr>
              <a:t>Other comparisons and ways to identify effective practices:  </a:t>
            </a:r>
          </a:p>
          <a:p>
            <a:pPr>
              <a:buFont typeface="Wingdings" pitchFamily="2" charset="2"/>
              <a:buChar char="ü"/>
            </a:pPr>
            <a:r>
              <a:rPr lang="en-US" dirty="0" smtClean="0">
                <a:solidFill>
                  <a:srgbClr val="00427A"/>
                </a:solidFill>
              </a:rPr>
              <a:t>Within your own college</a:t>
            </a:r>
          </a:p>
          <a:p>
            <a:pPr>
              <a:buFont typeface="Wingdings" pitchFamily="2" charset="2"/>
              <a:buChar char="ü"/>
            </a:pPr>
            <a:r>
              <a:rPr lang="en-US" dirty="0" smtClean="0">
                <a:solidFill>
                  <a:srgbClr val="00427A"/>
                </a:solidFill>
              </a:rPr>
              <a:t>Across your consortium</a:t>
            </a:r>
          </a:p>
          <a:p>
            <a:pPr>
              <a:buFont typeface="Wingdings" pitchFamily="2" charset="2"/>
              <a:buChar char="ü"/>
            </a:pPr>
            <a:r>
              <a:rPr lang="en-US" dirty="0" smtClean="0">
                <a:solidFill>
                  <a:srgbClr val="00427A"/>
                </a:solidFill>
              </a:rPr>
              <a:t>Looking at other colleges most like you</a:t>
            </a:r>
          </a:p>
          <a:p>
            <a:endParaRPr lang="en-US" dirty="0"/>
          </a:p>
        </p:txBody>
      </p:sp>
      <p:sp>
        <p:nvSpPr>
          <p:cNvPr id="6" name="TextBox 5"/>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2138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911472" y="152400"/>
            <a:ext cx="7003927" cy="707886"/>
          </a:xfrm>
          <a:prstGeom prst="rect">
            <a:avLst/>
          </a:prstGeom>
          <a:noFill/>
        </p:spPr>
        <p:txBody>
          <a:bodyPr wrap="square" rtlCol="0">
            <a:spAutoFit/>
          </a:bodyPr>
          <a:lstStyle/>
          <a:p>
            <a:r>
              <a:rPr lang="en-US" sz="4000" b="1" dirty="0" smtClean="0">
                <a:solidFill>
                  <a:srgbClr val="00427A"/>
                </a:solidFill>
                <a:latin typeface="+mj-lt"/>
              </a:rPr>
              <a:t>Am I Ready for College?</a:t>
            </a:r>
          </a:p>
        </p:txBody>
      </p:sp>
      <p:pic>
        <p:nvPicPr>
          <p:cNvPr id="6" name="741.mpg">
            <a:hlinkClick r:id="" action="ppaction://media"/>
          </p:cNvPr>
          <p:cNvPicPr/>
          <p:nvPr>
            <a:videoFile r:link="rId1"/>
          </p:nvPr>
        </p:nvPicPr>
        <p:blipFill>
          <a:blip r:embed="rId4"/>
          <a:stretch>
            <a:fillRect/>
          </a:stretch>
        </p:blipFill>
        <p:spPr>
          <a:xfrm>
            <a:off x="457200" y="838200"/>
            <a:ext cx="8280400" cy="563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9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a:xfrm>
            <a:off x="-10886" y="1066801"/>
            <a:ext cx="9291866" cy="99604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3600" kern="1200">
                <a:solidFill>
                  <a:srgbClr val="9F3A0D"/>
                </a:solidFill>
                <a:latin typeface="Arial" pitchFamily="34" charset="0"/>
                <a:ea typeface="+mj-ea"/>
                <a:cs typeface="Arial" pitchFamily="34" charset="0"/>
              </a:defRPr>
            </a:lvl1pPr>
          </a:lstStyle>
          <a:p>
            <a:r>
              <a:rPr lang="en-US" sz="3000" b="1" dirty="0" smtClean="0"/>
              <a:t>Center</a:t>
            </a:r>
            <a:r>
              <a:rPr lang="en-US" sz="3000" b="1" i="1" dirty="0" smtClean="0"/>
              <a:t> </a:t>
            </a:r>
            <a:r>
              <a:rPr lang="en-US" sz="3000" b="1" dirty="0" smtClean="0"/>
              <a:t>Benchmarks of Effective Educational Practice</a:t>
            </a:r>
          </a:p>
        </p:txBody>
      </p:sp>
      <p:sp>
        <p:nvSpPr>
          <p:cNvPr id="7" name="Content Placeholder 2"/>
          <p:cNvSpPr txBox="1">
            <a:spLocks/>
          </p:cNvSpPr>
          <p:nvPr/>
        </p:nvSpPr>
        <p:spPr>
          <a:xfrm>
            <a:off x="685800" y="2532743"/>
            <a:ext cx="7613650" cy="3429000"/>
          </a:xfrm>
          <a:prstGeom prst="rect">
            <a:avLst/>
          </a:prstGeom>
        </p:spPr>
        <p:txBody>
          <a:bodyPr vert="horz" lIns="91440" tIns="45720" rIns="91440" bIns="45720" rtlCol="0">
            <a:normAutofit/>
          </a:bodyPr>
          <a:lstStyle>
            <a:defPPr>
              <a:defRPr lang="en-US"/>
            </a:defPPr>
            <a:lvl1pPr marL="342900" indent="-342900" algn="l" defTabSz="914400" rtl="0" eaLnBrk="1" latinLnBrk="0" hangingPunct="1">
              <a:buFont typeface="Wingdings" pitchFamily="2" charset="2"/>
              <a:buChar char="ü"/>
              <a:defRPr sz="2400" kern="1200">
                <a:solidFill>
                  <a:schemeClr val="tx1"/>
                </a:solidFill>
                <a:latin typeface="Arial" pitchFamily="34" charset="0"/>
                <a:ea typeface="+mn-ea"/>
                <a:cs typeface="Arial" pitchFamily="34" charset="0"/>
              </a:defRPr>
            </a:lvl1pPr>
            <a:lvl2pPr marL="800100" indent="-342900" algn="l" defTabSz="914400" rtl="0" eaLnBrk="1" latinLnBrk="0" hangingPunct="1">
              <a:buFont typeface="Wingdings" pitchFamily="2" charset="2"/>
              <a:buChar char="§"/>
              <a:defRPr sz="2000" kern="1200">
                <a:solidFill>
                  <a:srgbClr val="00427A"/>
                </a:solidFill>
                <a:latin typeface="Arial" pitchFamily="34" charset="0"/>
                <a:ea typeface="+mn-ea"/>
                <a:cs typeface="Arial" pitchFamily="34" charset="0"/>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0427A"/>
                </a:solidFill>
              </a:rPr>
              <a:t>Groups of conceptually-related items</a:t>
            </a:r>
          </a:p>
          <a:p>
            <a:endParaRPr lang="en-US" dirty="0" smtClean="0">
              <a:solidFill>
                <a:srgbClr val="00427A"/>
              </a:solidFill>
            </a:endParaRPr>
          </a:p>
          <a:p>
            <a:r>
              <a:rPr lang="en-US" dirty="0" smtClean="0">
                <a:solidFill>
                  <a:srgbClr val="00427A"/>
                </a:solidFill>
              </a:rPr>
              <a:t>Standardized to a national mean of 50</a:t>
            </a:r>
          </a:p>
          <a:p>
            <a:endParaRPr lang="en-US" dirty="0" smtClean="0">
              <a:solidFill>
                <a:srgbClr val="00427A"/>
              </a:solidFill>
            </a:endParaRPr>
          </a:p>
          <a:p>
            <a:r>
              <a:rPr lang="en-US" dirty="0" smtClean="0">
                <a:solidFill>
                  <a:srgbClr val="00427A"/>
                </a:solidFill>
              </a:rPr>
              <a:t>Address key areas of student engagement</a:t>
            </a:r>
          </a:p>
          <a:p>
            <a:endParaRPr lang="en-US" dirty="0" smtClean="0">
              <a:solidFill>
                <a:srgbClr val="00427A"/>
              </a:solidFill>
            </a:endParaRPr>
          </a:p>
          <a:p>
            <a:r>
              <a:rPr lang="en-US" dirty="0" smtClean="0">
                <a:solidFill>
                  <a:srgbClr val="00427A"/>
                </a:solidFill>
              </a:rPr>
              <a:t>Provide a way for colleges to compare their own performance with other groups of colleges and across student groups</a:t>
            </a:r>
          </a:p>
          <a:p>
            <a:endParaRPr lang="en-US" dirty="0"/>
          </a:p>
        </p:txBody>
      </p:sp>
      <p:sp>
        <p:nvSpPr>
          <p:cNvPr id="4" name="Title 1"/>
          <p:cNvSpPr txBox="1">
            <a:spLocks/>
          </p:cNvSpPr>
          <p:nvPr/>
        </p:nvSpPr>
        <p:spPr>
          <a:xfrm>
            <a:off x="685800" y="1727200"/>
            <a:ext cx="4690836" cy="67128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rgbClr val="9F3A0D"/>
                </a:solidFill>
                <a:latin typeface="Arial" pitchFamily="34" charset="0"/>
                <a:ea typeface="+mj-ea"/>
                <a:cs typeface="Arial" pitchFamily="34" charset="0"/>
              </a:defRPr>
            </a:lvl1pPr>
          </a:lstStyle>
          <a:p>
            <a:pPr algn="l"/>
            <a:endParaRPr lang="en-US" sz="2800" b="1" i="1" dirty="0"/>
          </a:p>
        </p:txBody>
      </p:sp>
      <p:sp>
        <p:nvSpPr>
          <p:cNvPr id="5" name="TextBox 4"/>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56411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normAutofit fontScale="90000"/>
          </a:bodyPr>
          <a:lstStyle/>
          <a:p>
            <a:pPr>
              <a:defRPr/>
            </a:pPr>
            <a:r>
              <a:rPr lang="en-US" b="1" i="1" dirty="0">
                <a:solidFill>
                  <a:schemeClr val="tx2"/>
                </a:solidFill>
                <a:latin typeface="+mn-lt"/>
                <a:ea typeface="ＭＳ Ｐゴシック" charset="-128"/>
                <a:cs typeface="ＭＳ Ｐゴシック" charset="-128"/>
              </a:rPr>
              <a:t>CCSSE</a:t>
            </a:r>
            <a:r>
              <a:rPr lang="en-US" dirty="0">
                <a:solidFill>
                  <a:schemeClr val="tx2"/>
                </a:solidFill>
                <a:latin typeface="+mn-lt"/>
                <a:ea typeface="ＭＳ Ｐゴシック" charset="-128"/>
                <a:cs typeface="ＭＳ Ｐゴシック" charset="-128"/>
              </a:rPr>
              <a:t> </a:t>
            </a:r>
            <a:r>
              <a:rPr lang="en-US" b="1" dirty="0">
                <a:solidFill>
                  <a:schemeClr val="tx2"/>
                </a:solidFill>
                <a:latin typeface="+mn-lt"/>
                <a:ea typeface="ＭＳ Ｐゴシック" charset="-128"/>
                <a:cs typeface="ＭＳ Ｐゴシック" charset="-128"/>
              </a:rPr>
              <a:t>Benchmarks for Effective Educational Practice</a:t>
            </a:r>
          </a:p>
        </p:txBody>
      </p:sp>
      <p:sp>
        <p:nvSpPr>
          <p:cNvPr id="36867" name="Rectangle 3"/>
          <p:cNvSpPr>
            <a:spLocks noGrp="1" noChangeArrowheads="1"/>
          </p:cNvSpPr>
          <p:nvPr>
            <p:ph type="body" idx="1"/>
          </p:nvPr>
        </p:nvSpPr>
        <p:spPr>
          <a:xfrm>
            <a:off x="304800" y="1905000"/>
            <a:ext cx="8534400" cy="4292600"/>
          </a:xfrm>
        </p:spPr>
        <p:txBody>
          <a:bodyPr/>
          <a:lstStyle/>
          <a:p>
            <a:pPr lvl="1">
              <a:lnSpc>
                <a:spcPct val="90000"/>
              </a:lnSpc>
              <a:buFont typeface="Arial" pitchFamily="-65" charset="0"/>
              <a:buChar char="•"/>
            </a:pPr>
            <a:r>
              <a:rPr lang="en-US" sz="2800" b="1" dirty="0">
                <a:solidFill>
                  <a:srgbClr val="800000"/>
                </a:solidFill>
              </a:rPr>
              <a:t>Active and Collaborative </a:t>
            </a:r>
            <a:r>
              <a:rPr lang="en-US" sz="2800" b="1" dirty="0" smtClean="0">
                <a:solidFill>
                  <a:srgbClr val="800000"/>
                </a:solidFill>
              </a:rPr>
              <a:t>Learning</a:t>
            </a:r>
          </a:p>
          <a:p>
            <a:pPr lvl="1">
              <a:lnSpc>
                <a:spcPct val="90000"/>
              </a:lnSpc>
              <a:buFont typeface="Arial" pitchFamily="-65" charset="0"/>
              <a:buNone/>
            </a:pPr>
            <a:endParaRPr lang="en-US" sz="2800" b="1" dirty="0" smtClean="0">
              <a:solidFill>
                <a:srgbClr val="800000"/>
              </a:solidFill>
            </a:endParaRPr>
          </a:p>
          <a:p>
            <a:pPr lvl="1">
              <a:lnSpc>
                <a:spcPct val="90000"/>
              </a:lnSpc>
              <a:buFont typeface="Arial" pitchFamily="-65" charset="0"/>
              <a:buChar char="•"/>
            </a:pPr>
            <a:r>
              <a:rPr lang="en-US" sz="2800" b="1" dirty="0">
                <a:solidFill>
                  <a:srgbClr val="800000"/>
                </a:solidFill>
              </a:rPr>
              <a:t>Student </a:t>
            </a:r>
            <a:r>
              <a:rPr lang="en-US" sz="2800" b="1" dirty="0" smtClean="0">
                <a:solidFill>
                  <a:srgbClr val="800000"/>
                </a:solidFill>
              </a:rPr>
              <a:t>Effort</a:t>
            </a:r>
          </a:p>
          <a:p>
            <a:pPr lvl="1">
              <a:lnSpc>
                <a:spcPct val="90000"/>
              </a:lnSpc>
              <a:buFont typeface="Arial" pitchFamily="-65" charset="0"/>
              <a:buNone/>
            </a:pPr>
            <a:endParaRPr lang="en-US" sz="2800" b="1" dirty="0" smtClean="0">
              <a:solidFill>
                <a:srgbClr val="800000"/>
              </a:solidFill>
            </a:endParaRPr>
          </a:p>
          <a:p>
            <a:pPr lvl="1">
              <a:lnSpc>
                <a:spcPct val="90000"/>
              </a:lnSpc>
              <a:buFont typeface="Arial" pitchFamily="-65" charset="0"/>
              <a:buChar char="•"/>
            </a:pPr>
            <a:r>
              <a:rPr lang="en-US" sz="2800" b="1" dirty="0">
                <a:solidFill>
                  <a:srgbClr val="800000"/>
                </a:solidFill>
              </a:rPr>
              <a:t>Academic </a:t>
            </a:r>
            <a:r>
              <a:rPr lang="en-US" sz="2800" b="1" dirty="0" smtClean="0">
                <a:solidFill>
                  <a:srgbClr val="800000"/>
                </a:solidFill>
              </a:rPr>
              <a:t>Challenge</a:t>
            </a:r>
          </a:p>
          <a:p>
            <a:pPr lvl="1">
              <a:lnSpc>
                <a:spcPct val="90000"/>
              </a:lnSpc>
              <a:buFont typeface="Arial" pitchFamily="-65" charset="0"/>
              <a:buNone/>
            </a:pPr>
            <a:endParaRPr lang="en-US" sz="2800" b="1" dirty="0" smtClean="0">
              <a:solidFill>
                <a:srgbClr val="800000"/>
              </a:solidFill>
            </a:endParaRPr>
          </a:p>
          <a:p>
            <a:pPr lvl="1">
              <a:lnSpc>
                <a:spcPct val="90000"/>
              </a:lnSpc>
              <a:buFont typeface="Arial" pitchFamily="-65" charset="0"/>
              <a:buChar char="•"/>
            </a:pPr>
            <a:r>
              <a:rPr lang="en-US" sz="2800" b="1" dirty="0">
                <a:solidFill>
                  <a:srgbClr val="800000"/>
                </a:solidFill>
              </a:rPr>
              <a:t>Student-Faculty </a:t>
            </a:r>
            <a:r>
              <a:rPr lang="en-US" sz="2800" b="1" dirty="0" smtClean="0">
                <a:solidFill>
                  <a:srgbClr val="800000"/>
                </a:solidFill>
              </a:rPr>
              <a:t>Interaction</a:t>
            </a:r>
          </a:p>
          <a:p>
            <a:pPr lvl="1">
              <a:lnSpc>
                <a:spcPct val="90000"/>
              </a:lnSpc>
              <a:buFont typeface="Arial" pitchFamily="-65" charset="0"/>
              <a:buNone/>
            </a:pPr>
            <a:endParaRPr lang="en-US" sz="2800" b="1" dirty="0" smtClean="0">
              <a:solidFill>
                <a:srgbClr val="800000"/>
              </a:solidFill>
            </a:endParaRPr>
          </a:p>
          <a:p>
            <a:pPr lvl="1">
              <a:lnSpc>
                <a:spcPct val="90000"/>
              </a:lnSpc>
              <a:buFont typeface="Arial" pitchFamily="-65" charset="0"/>
              <a:buChar char="•"/>
            </a:pPr>
            <a:r>
              <a:rPr sz="2800" b="1" noProof="1">
                <a:solidFill>
                  <a:srgbClr val="800000"/>
                </a:solidFill>
              </a:rPr>
              <a:t>Support for Learners</a:t>
            </a:r>
            <a:endParaRPr lang="en-US" sz="2800" b="1" dirty="0">
              <a:solidFill>
                <a:srgbClr val="8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xfrm>
            <a:off x="495300" y="228600"/>
            <a:ext cx="7632700" cy="1506538"/>
          </a:xfrm>
        </p:spPr>
        <p:txBody>
          <a:bodyPr/>
          <a:lstStyle/>
          <a:p>
            <a:r>
              <a:rPr lang="en-US" b="1" i="1" dirty="0">
                <a:solidFill>
                  <a:schemeClr val="tx2"/>
                </a:solidFill>
                <a:latin typeface="Arial" pitchFamily="-65" charset="0"/>
                <a:cs typeface="ＭＳ Ｐゴシック" pitchFamily="-65" charset="-128"/>
              </a:rPr>
              <a:t>SENSE </a:t>
            </a:r>
            <a:r>
              <a:rPr lang="en-US" b="1" dirty="0" smtClean="0">
                <a:solidFill>
                  <a:schemeClr val="tx2"/>
                </a:solidFill>
                <a:latin typeface="Arial" pitchFamily="-65" charset="0"/>
                <a:cs typeface="ＭＳ Ｐゴシック" pitchFamily="-65" charset="-128"/>
              </a:rPr>
              <a:t>Benchmarks</a:t>
            </a:r>
            <a:endParaRPr lang="en-US" b="1" dirty="0">
              <a:solidFill>
                <a:schemeClr val="tx2"/>
              </a:solidFill>
              <a:latin typeface="Arial" pitchFamily="-65" charset="0"/>
              <a:cs typeface="ＭＳ Ｐゴシック" pitchFamily="-65" charset="-128"/>
            </a:endParaRPr>
          </a:p>
        </p:txBody>
      </p:sp>
      <p:sp>
        <p:nvSpPr>
          <p:cNvPr id="38915" name="Content Placeholder 2"/>
          <p:cNvSpPr>
            <a:spLocks noGrp="1"/>
          </p:cNvSpPr>
          <p:nvPr>
            <p:ph idx="1"/>
          </p:nvPr>
        </p:nvSpPr>
        <p:spPr>
          <a:xfrm>
            <a:off x="488950" y="990600"/>
            <a:ext cx="7613650" cy="5422900"/>
          </a:xfrm>
        </p:spPr>
        <p:txBody>
          <a:bodyPr/>
          <a:lstStyle/>
          <a:p>
            <a:pPr>
              <a:buFont typeface="Wingdings" pitchFamily="-65" charset="2"/>
              <a:buNone/>
            </a:pPr>
            <a:endParaRPr lang="en-US" b="1" dirty="0" smtClean="0">
              <a:solidFill>
                <a:schemeClr val="accent2"/>
              </a:solidFill>
            </a:endParaRPr>
          </a:p>
          <a:p>
            <a:pPr>
              <a:buFontTx/>
              <a:buChar char="•"/>
            </a:pPr>
            <a:r>
              <a:rPr lang="en-US" b="1" dirty="0" smtClean="0">
                <a:solidFill>
                  <a:schemeClr val="accent2"/>
                </a:solidFill>
              </a:rPr>
              <a:t>Early Connections</a:t>
            </a:r>
          </a:p>
          <a:p>
            <a:pPr>
              <a:buFontTx/>
              <a:buChar char="•"/>
            </a:pPr>
            <a:endParaRPr lang="en-US" b="1" dirty="0" smtClean="0">
              <a:solidFill>
                <a:schemeClr val="accent2"/>
              </a:solidFill>
            </a:endParaRPr>
          </a:p>
          <a:p>
            <a:pPr>
              <a:buFontTx/>
              <a:buChar char="•"/>
            </a:pPr>
            <a:r>
              <a:rPr lang="en-US" b="1" dirty="0" smtClean="0">
                <a:solidFill>
                  <a:schemeClr val="accent2"/>
                </a:solidFill>
              </a:rPr>
              <a:t>High </a:t>
            </a:r>
            <a:r>
              <a:rPr lang="en-US" b="1" dirty="0">
                <a:solidFill>
                  <a:schemeClr val="accent2"/>
                </a:solidFill>
              </a:rPr>
              <a:t>Expectations and </a:t>
            </a:r>
            <a:r>
              <a:rPr lang="en-US" b="1" dirty="0" smtClean="0">
                <a:solidFill>
                  <a:schemeClr val="accent2"/>
                </a:solidFill>
              </a:rPr>
              <a:t>Aspirations</a:t>
            </a:r>
          </a:p>
          <a:p>
            <a:pPr>
              <a:buFont typeface="Wingdings" pitchFamily="-65" charset="2"/>
              <a:buNone/>
            </a:pPr>
            <a:endParaRPr lang="en-US" b="1" dirty="0" smtClean="0">
              <a:solidFill>
                <a:schemeClr val="accent2"/>
              </a:solidFill>
            </a:endParaRPr>
          </a:p>
          <a:p>
            <a:pPr>
              <a:buFontTx/>
              <a:buChar char="•"/>
            </a:pPr>
            <a:r>
              <a:rPr lang="en-US" b="1" dirty="0">
                <a:solidFill>
                  <a:schemeClr val="accent2"/>
                </a:solidFill>
              </a:rPr>
              <a:t>Clear Academic Plan and Pathway</a:t>
            </a:r>
            <a:r>
              <a:rPr lang="en-US" b="1" dirty="0" smtClean="0">
                <a:solidFill>
                  <a:schemeClr val="accent2"/>
                </a:solidFill>
              </a:rPr>
              <a:t> </a:t>
            </a:r>
          </a:p>
          <a:p>
            <a:pPr>
              <a:buFont typeface="Wingdings" pitchFamily="-65" charset="2"/>
              <a:buNone/>
            </a:pPr>
            <a:endParaRPr lang="en-US" b="1" dirty="0" smtClean="0">
              <a:solidFill>
                <a:schemeClr val="accent2"/>
              </a:solidFill>
            </a:endParaRPr>
          </a:p>
          <a:p>
            <a:pPr>
              <a:buFontTx/>
              <a:buChar char="•"/>
            </a:pPr>
            <a:r>
              <a:rPr lang="en-US" b="1" dirty="0">
                <a:solidFill>
                  <a:schemeClr val="accent2"/>
                </a:solidFill>
              </a:rPr>
              <a:t>Effective Track to College </a:t>
            </a:r>
            <a:r>
              <a:rPr lang="en-US" b="1" dirty="0" smtClean="0">
                <a:solidFill>
                  <a:schemeClr val="accent2"/>
                </a:solidFill>
              </a:rPr>
              <a:t>Readiness</a:t>
            </a:r>
          </a:p>
          <a:p>
            <a:pPr>
              <a:buFont typeface="Wingdings" pitchFamily="-65" charset="2"/>
              <a:buNone/>
            </a:pPr>
            <a:endParaRPr lang="en-US" b="1" dirty="0" smtClean="0">
              <a:solidFill>
                <a:schemeClr val="accent2"/>
              </a:solidFill>
            </a:endParaRPr>
          </a:p>
          <a:p>
            <a:pPr>
              <a:buFontTx/>
              <a:buChar char="•"/>
            </a:pPr>
            <a:r>
              <a:rPr lang="en-US" b="1" dirty="0">
                <a:solidFill>
                  <a:schemeClr val="accent2"/>
                </a:solidFill>
              </a:rPr>
              <a:t>Engaged </a:t>
            </a:r>
            <a:r>
              <a:rPr lang="en-US" b="1" dirty="0" smtClean="0">
                <a:solidFill>
                  <a:schemeClr val="accent2"/>
                </a:solidFill>
              </a:rPr>
              <a:t>Learning</a:t>
            </a:r>
          </a:p>
          <a:p>
            <a:pPr>
              <a:buFont typeface="Wingdings" pitchFamily="-65" charset="2"/>
              <a:buNone/>
            </a:pPr>
            <a:endParaRPr lang="en-US" b="1" dirty="0" smtClean="0">
              <a:solidFill>
                <a:schemeClr val="accent2"/>
              </a:solidFill>
            </a:endParaRPr>
          </a:p>
          <a:p>
            <a:pPr>
              <a:buFontTx/>
              <a:buChar char="•"/>
            </a:pPr>
            <a:r>
              <a:rPr lang="en-US" b="1" dirty="0">
                <a:solidFill>
                  <a:schemeClr val="accent2"/>
                </a:solidFill>
              </a:rPr>
              <a:t>Academic and Social Support Network</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1"/>
          <p:cNvSpPr>
            <a:spLocks noGrp="1"/>
          </p:cNvSpPr>
          <p:nvPr>
            <p:ph type="title"/>
          </p:nvPr>
        </p:nvSpPr>
        <p:spPr>
          <a:xfrm>
            <a:off x="152400" y="838200"/>
            <a:ext cx="8991600" cy="914400"/>
          </a:xfrm>
        </p:spPr>
        <p:txBody>
          <a:bodyPr>
            <a:normAutofit/>
          </a:bodyPr>
          <a:lstStyle/>
          <a:p>
            <a:r>
              <a:rPr lang="en-US" b="1" dirty="0" smtClean="0">
                <a:ea typeface="ＭＳ Ｐゴシック" charset="-128"/>
                <a:cs typeface="ＭＳ Ｐゴシック" charset="-128"/>
              </a:rPr>
              <a:t>Oregon Colleges’ </a:t>
            </a:r>
            <a:r>
              <a:rPr lang="en-US" b="1" i="1" dirty="0" smtClean="0">
                <a:ea typeface="ＭＳ Ｐゴシック" charset="-128"/>
                <a:cs typeface="ＭＳ Ｐゴシック" charset="-128"/>
              </a:rPr>
              <a:t>CCSSE </a:t>
            </a:r>
            <a:r>
              <a:rPr lang="en-US" b="1" dirty="0" smtClean="0">
                <a:ea typeface="ＭＳ Ｐゴシック" charset="-128"/>
                <a:cs typeface="ＭＳ Ｐゴシック" charset="-128"/>
              </a:rPr>
              <a:t>Benchmarks </a:t>
            </a:r>
          </a:p>
        </p:txBody>
      </p:sp>
      <p:sp>
        <p:nvSpPr>
          <p:cNvPr id="56323" name="Content Placeholder 2"/>
          <p:cNvSpPr>
            <a:spLocks noGrp="1"/>
          </p:cNvSpPr>
          <p:nvPr>
            <p:ph idx="1"/>
          </p:nvPr>
        </p:nvSpPr>
        <p:spPr>
          <a:xfrm>
            <a:off x="241300" y="1676400"/>
            <a:ext cx="8674982" cy="4703763"/>
          </a:xfrm>
        </p:spPr>
        <p:txBody>
          <a:bodyPr/>
          <a:lstStyle/>
          <a:p>
            <a:pPr>
              <a:lnSpc>
                <a:spcPct val="90000"/>
              </a:lnSpc>
              <a:buNone/>
            </a:pPr>
            <a:r>
              <a:rPr lang="en-US" sz="2800" dirty="0" smtClean="0">
                <a:solidFill>
                  <a:schemeClr val="tx1"/>
                </a:solidFill>
                <a:ea typeface="ＭＳ Ｐゴシック" charset="-128"/>
                <a:cs typeface="ＭＳ Ｐゴシック" charset="-128"/>
              </a:rPr>
              <a:t>							</a:t>
            </a:r>
            <a:r>
              <a:rPr lang="en-US" sz="1800" dirty="0" smtClean="0">
                <a:ea typeface="ＭＳ Ｐゴシック" charset="-128"/>
                <a:cs typeface="ＭＳ Ｐゴシック" charset="-128"/>
              </a:rPr>
              <a:t>Oregon</a:t>
            </a:r>
            <a:r>
              <a:rPr lang="en-US" sz="1800" dirty="0" smtClean="0">
                <a:solidFill>
                  <a:schemeClr val="tx1"/>
                </a:solidFill>
                <a:ea typeface="ＭＳ Ｐゴシック" charset="-128"/>
                <a:cs typeface="ＭＳ Ｐゴシック" charset="-128"/>
              </a:rPr>
              <a:t>	2014 Cohort</a:t>
            </a:r>
          </a:p>
          <a:p>
            <a:pPr>
              <a:lnSpc>
                <a:spcPct val="90000"/>
              </a:lnSpc>
              <a:buNone/>
            </a:pPr>
            <a:endParaRPr lang="en-US" sz="2800" dirty="0" smtClean="0">
              <a:ea typeface="ＭＳ Ｐゴシック" charset="-128"/>
              <a:cs typeface="ＭＳ Ｐゴシック" charset="-128"/>
            </a:endParaRPr>
          </a:p>
          <a:p>
            <a:pPr>
              <a:lnSpc>
                <a:spcPct val="90000"/>
              </a:lnSpc>
              <a:buNone/>
            </a:pPr>
            <a:r>
              <a:rPr lang="en-US" b="1" dirty="0" smtClean="0">
                <a:solidFill>
                  <a:schemeClr val="tx2"/>
                </a:solidFill>
                <a:ea typeface="ＭＳ Ｐゴシック" charset="-128"/>
                <a:cs typeface="ＭＳ Ｐゴシック" charset="-128"/>
              </a:rPr>
              <a:t>Active &amp; Collaborative Learning</a:t>
            </a:r>
            <a:r>
              <a:rPr lang="en-US" sz="2800" dirty="0" smtClean="0">
                <a:solidFill>
                  <a:schemeClr val="tx2"/>
                </a:solidFill>
                <a:ea typeface="ＭＳ Ｐゴシック" charset="-128"/>
                <a:cs typeface="ＭＳ Ｐゴシック" charset="-128"/>
              </a:rPr>
              <a:t>	</a:t>
            </a:r>
            <a:r>
              <a:rPr lang="en-US" sz="2800" b="1" dirty="0" smtClean="0">
                <a:solidFill>
                  <a:schemeClr val="tx2"/>
                </a:solidFill>
                <a:ea typeface="ＭＳ Ｐゴシック" charset="-128"/>
                <a:cs typeface="ＭＳ Ｐゴシック" charset="-128"/>
              </a:rPr>
              <a:t>51.0</a:t>
            </a:r>
            <a:r>
              <a:rPr lang="en-US" sz="2800" b="1" dirty="0" smtClean="0">
                <a:solidFill>
                  <a:schemeClr val="tx1"/>
                </a:solidFill>
                <a:ea typeface="ＭＳ Ｐゴシック" charset="-128"/>
                <a:cs typeface="ＭＳ Ｐゴシック" charset="-128"/>
              </a:rPr>
              <a:t>    </a:t>
            </a:r>
            <a:r>
              <a:rPr lang="en-US" sz="2800" b="1" dirty="0" smtClean="0">
                <a:solidFill>
                  <a:schemeClr val="accent2"/>
                </a:solidFill>
                <a:ea typeface="ＭＳ Ｐゴシック" charset="-128"/>
                <a:cs typeface="ＭＳ Ｐゴシック" charset="-128"/>
              </a:rPr>
              <a:t>50.0</a:t>
            </a:r>
          </a:p>
          <a:p>
            <a:pPr>
              <a:lnSpc>
                <a:spcPct val="90000"/>
              </a:lnSpc>
              <a:buNone/>
            </a:pPr>
            <a:r>
              <a:rPr lang="en-US" b="1" dirty="0" smtClean="0">
                <a:solidFill>
                  <a:schemeClr val="tx2"/>
                </a:solidFill>
                <a:ea typeface="ＭＳ Ｐゴシック" charset="-128"/>
                <a:cs typeface="ＭＳ Ｐゴシック" charset="-128"/>
              </a:rPr>
              <a:t>Student Effort</a:t>
            </a:r>
            <a:r>
              <a:rPr lang="en-US" sz="2800" dirty="0" smtClean="0">
                <a:solidFill>
                  <a:schemeClr val="tx1"/>
                </a:solidFill>
                <a:ea typeface="ＭＳ Ｐゴシック" charset="-128"/>
                <a:cs typeface="ＭＳ Ｐゴシック" charset="-128"/>
              </a:rPr>
              <a:t>				</a:t>
            </a:r>
            <a:r>
              <a:rPr lang="en-US" sz="2800" b="1" dirty="0" smtClean="0">
                <a:solidFill>
                  <a:schemeClr val="tx2"/>
                </a:solidFill>
                <a:ea typeface="ＭＳ Ｐゴシック" charset="-128"/>
                <a:cs typeface="ＭＳ Ｐゴシック" charset="-128"/>
              </a:rPr>
              <a:t>50.2</a:t>
            </a:r>
            <a:r>
              <a:rPr lang="en-US" sz="2800" b="1" dirty="0" smtClean="0">
                <a:solidFill>
                  <a:schemeClr val="tx1"/>
                </a:solidFill>
                <a:ea typeface="ＭＳ Ｐゴシック" charset="-128"/>
                <a:cs typeface="ＭＳ Ｐゴシック" charset="-128"/>
              </a:rPr>
              <a:t>	  </a:t>
            </a:r>
            <a:r>
              <a:rPr lang="en-US" sz="2800" b="1" dirty="0" smtClean="0">
                <a:solidFill>
                  <a:schemeClr val="accent2"/>
                </a:solidFill>
                <a:ea typeface="ＭＳ Ｐゴシック" charset="-128"/>
                <a:cs typeface="ＭＳ Ｐゴシック" charset="-128"/>
              </a:rPr>
              <a:t>50.0</a:t>
            </a:r>
            <a:r>
              <a:rPr lang="en-US" sz="2800" b="1" dirty="0" smtClean="0">
                <a:solidFill>
                  <a:schemeClr val="tx1"/>
                </a:solidFill>
                <a:ea typeface="ＭＳ Ｐゴシック" charset="-128"/>
                <a:cs typeface="ＭＳ Ｐゴシック" charset="-128"/>
              </a:rPr>
              <a:t>	</a:t>
            </a:r>
            <a:r>
              <a:rPr lang="en-US" sz="2800" dirty="0" smtClean="0">
                <a:solidFill>
                  <a:schemeClr val="tx1"/>
                </a:solidFill>
                <a:ea typeface="ＭＳ Ｐゴシック" charset="-128"/>
                <a:cs typeface="ＭＳ Ｐゴシック" charset="-128"/>
              </a:rPr>
              <a:t>	</a:t>
            </a:r>
            <a:endParaRPr lang="en-US" sz="2800" dirty="0" smtClean="0">
              <a:solidFill>
                <a:schemeClr val="accent1"/>
              </a:solidFill>
              <a:ea typeface="ＭＳ Ｐゴシック" charset="-128"/>
              <a:cs typeface="ＭＳ Ｐゴシック" charset="-128"/>
            </a:endParaRPr>
          </a:p>
          <a:p>
            <a:pPr>
              <a:lnSpc>
                <a:spcPct val="90000"/>
              </a:lnSpc>
              <a:buNone/>
            </a:pPr>
            <a:r>
              <a:rPr lang="en-US" b="1" dirty="0" smtClean="0">
                <a:solidFill>
                  <a:schemeClr val="tx2"/>
                </a:solidFill>
                <a:ea typeface="ＭＳ Ｐゴシック" charset="-128"/>
                <a:cs typeface="ＭＳ Ｐゴシック" charset="-128"/>
              </a:rPr>
              <a:t>Academic Challenge		</a:t>
            </a:r>
            <a:r>
              <a:rPr lang="en-US" sz="2800" dirty="0" smtClean="0">
                <a:solidFill>
                  <a:schemeClr val="tx1"/>
                </a:solidFill>
                <a:ea typeface="ＭＳ Ｐゴシック" charset="-128"/>
                <a:cs typeface="ＭＳ Ｐゴシック" charset="-128"/>
              </a:rPr>
              <a:t>	</a:t>
            </a:r>
            <a:r>
              <a:rPr lang="en-US" sz="2800" b="1" dirty="0" smtClean="0">
                <a:solidFill>
                  <a:schemeClr val="tx2"/>
                </a:solidFill>
                <a:ea typeface="ＭＳ Ｐゴシック" charset="-128"/>
                <a:cs typeface="ＭＳ Ｐゴシック" charset="-128"/>
              </a:rPr>
              <a:t>50.6</a:t>
            </a:r>
            <a:r>
              <a:rPr lang="en-US" sz="2800" b="1" dirty="0" smtClean="0">
                <a:solidFill>
                  <a:schemeClr val="tx1"/>
                </a:solidFill>
                <a:ea typeface="ＭＳ Ｐゴシック" charset="-128"/>
                <a:cs typeface="ＭＳ Ｐゴシック" charset="-128"/>
              </a:rPr>
              <a:t>    </a:t>
            </a:r>
            <a:r>
              <a:rPr lang="en-US" sz="2800" b="1" dirty="0" smtClean="0">
                <a:solidFill>
                  <a:schemeClr val="accent2"/>
                </a:solidFill>
                <a:ea typeface="ＭＳ Ｐゴシック" charset="-128"/>
                <a:cs typeface="ＭＳ Ｐゴシック" charset="-128"/>
              </a:rPr>
              <a:t>50.0</a:t>
            </a:r>
          </a:p>
          <a:p>
            <a:pPr>
              <a:lnSpc>
                <a:spcPct val="90000"/>
              </a:lnSpc>
              <a:buNone/>
            </a:pPr>
            <a:r>
              <a:rPr lang="en-US" b="1" dirty="0" smtClean="0">
                <a:solidFill>
                  <a:schemeClr val="tx2"/>
                </a:solidFill>
                <a:ea typeface="ＭＳ Ｐゴシック" charset="-128"/>
                <a:cs typeface="ＭＳ Ｐゴシック" charset="-128"/>
              </a:rPr>
              <a:t>Student-Faculty Interaction</a:t>
            </a:r>
            <a:r>
              <a:rPr lang="en-US" sz="2800" dirty="0" smtClean="0">
                <a:solidFill>
                  <a:schemeClr val="tx2"/>
                </a:solidFill>
                <a:ea typeface="ＭＳ Ｐゴシック" charset="-128"/>
                <a:cs typeface="ＭＳ Ｐゴシック" charset="-128"/>
              </a:rPr>
              <a:t>		</a:t>
            </a:r>
            <a:r>
              <a:rPr lang="en-US" sz="2800" b="1" dirty="0" smtClean="0">
                <a:solidFill>
                  <a:schemeClr val="tx2"/>
                </a:solidFill>
                <a:ea typeface="ＭＳ Ｐゴシック" charset="-128"/>
                <a:cs typeface="ＭＳ Ｐゴシック" charset="-128"/>
              </a:rPr>
              <a:t>50.6</a:t>
            </a:r>
            <a:r>
              <a:rPr lang="en-US" sz="2800" b="1" dirty="0" smtClean="0">
                <a:solidFill>
                  <a:schemeClr val="tx1"/>
                </a:solidFill>
                <a:ea typeface="ＭＳ Ｐゴシック" charset="-128"/>
                <a:cs typeface="ＭＳ Ｐゴシック" charset="-128"/>
              </a:rPr>
              <a:t>    </a:t>
            </a:r>
            <a:r>
              <a:rPr lang="en-US" sz="2800" b="1" dirty="0" smtClean="0">
                <a:solidFill>
                  <a:schemeClr val="accent2"/>
                </a:solidFill>
                <a:ea typeface="ＭＳ Ｐゴシック" charset="-128"/>
                <a:cs typeface="ＭＳ Ｐゴシック" charset="-128"/>
              </a:rPr>
              <a:t>50.0</a:t>
            </a:r>
          </a:p>
          <a:p>
            <a:pPr>
              <a:lnSpc>
                <a:spcPct val="90000"/>
              </a:lnSpc>
              <a:buNone/>
            </a:pPr>
            <a:r>
              <a:rPr lang="en-US" b="1" dirty="0" smtClean="0">
                <a:solidFill>
                  <a:schemeClr val="tx2"/>
                </a:solidFill>
                <a:ea typeface="ＭＳ Ｐゴシック" charset="-128"/>
                <a:cs typeface="ＭＳ Ｐゴシック" charset="-128"/>
              </a:rPr>
              <a:t>Support for Learners</a:t>
            </a:r>
            <a:r>
              <a:rPr lang="en-US" sz="2800" dirty="0" smtClean="0">
                <a:solidFill>
                  <a:schemeClr val="tx1"/>
                </a:solidFill>
                <a:ea typeface="ＭＳ Ｐゴシック" charset="-128"/>
                <a:cs typeface="ＭＳ Ｐゴシック" charset="-128"/>
              </a:rPr>
              <a:t>			</a:t>
            </a:r>
            <a:r>
              <a:rPr lang="en-US" sz="2800" b="1" dirty="0" smtClean="0">
                <a:solidFill>
                  <a:schemeClr val="accent2"/>
                </a:solidFill>
                <a:ea typeface="ＭＳ Ｐゴシック" charset="-128"/>
                <a:cs typeface="ＭＳ Ｐゴシック" charset="-128"/>
              </a:rPr>
              <a:t>47.5</a:t>
            </a:r>
            <a:r>
              <a:rPr lang="en-US" sz="2800" b="1" dirty="0" smtClean="0">
                <a:solidFill>
                  <a:schemeClr val="tx1"/>
                </a:solidFill>
                <a:ea typeface="ＭＳ Ｐゴシック" charset="-128"/>
                <a:cs typeface="ＭＳ Ｐゴシック" charset="-128"/>
              </a:rPr>
              <a:t>    </a:t>
            </a:r>
            <a:r>
              <a:rPr lang="en-US" sz="2800" b="1" dirty="0" smtClean="0">
                <a:solidFill>
                  <a:schemeClr val="tx2"/>
                </a:solidFill>
                <a:ea typeface="ＭＳ Ｐゴシック" charset="-128"/>
                <a:cs typeface="ＭＳ Ｐゴシック" charset="-128"/>
              </a:rPr>
              <a:t>50.0</a:t>
            </a:r>
          </a:p>
          <a:p>
            <a:pPr>
              <a:lnSpc>
                <a:spcPct val="90000"/>
              </a:lnSpc>
              <a:buNone/>
            </a:pPr>
            <a:endParaRPr lang="en-US" sz="2800" dirty="0" smtClean="0">
              <a:solidFill>
                <a:schemeClr val="tx1"/>
              </a:solidFill>
              <a:ea typeface="ＭＳ Ｐゴシック" charset="-128"/>
              <a:cs typeface="ＭＳ Ｐゴシック" charset="-128"/>
            </a:endParaRPr>
          </a:p>
          <a:p>
            <a:pPr>
              <a:lnSpc>
                <a:spcPct val="90000"/>
              </a:lnSpc>
            </a:pPr>
            <a:endParaRPr lang="en-US" sz="2800" dirty="0" smtClean="0">
              <a:solidFill>
                <a:schemeClr val="tx1"/>
              </a:solidFill>
              <a:ea typeface="ＭＳ Ｐゴシック" charset="-128"/>
              <a:cs typeface="ＭＳ Ｐゴシック" charset="-128"/>
            </a:endParaRPr>
          </a:p>
          <a:p>
            <a:pPr>
              <a:lnSpc>
                <a:spcPct val="90000"/>
              </a:lnSpc>
            </a:pPr>
            <a:endParaRPr lang="en-US" sz="3600" dirty="0" smtClean="0">
              <a:solidFill>
                <a:schemeClr val="accent1"/>
              </a:solidFill>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304800" y="990600"/>
            <a:ext cx="8534400" cy="892552"/>
          </a:xfrm>
          <a:prstGeom prst="rect">
            <a:avLst/>
          </a:prstGeom>
        </p:spPr>
        <p:txBody>
          <a:bodyPr wrap="square">
            <a:spAutoFit/>
          </a:bodyPr>
          <a:lstStyle/>
          <a:p>
            <a:r>
              <a:rPr lang="en-US" sz="3200" b="1" kern="0" dirty="0" smtClean="0">
                <a:solidFill>
                  <a:srgbClr val="9F3A0D"/>
                </a:solidFill>
                <a:ea typeface="+mj-ea"/>
                <a:cs typeface="+mj-cs"/>
              </a:rPr>
              <a:t>Oregon Colleges’ Benchmark Range</a:t>
            </a:r>
          </a:p>
          <a:p>
            <a:r>
              <a:rPr lang="en-US" sz="2000" b="1" kern="0" dirty="0" smtClean="0">
                <a:solidFill>
                  <a:srgbClr val="9F3A0D"/>
                </a:solidFill>
                <a:ea typeface="+mj-ea"/>
                <a:cs typeface="+mj-cs"/>
              </a:rPr>
              <a:t>15 colleges</a:t>
            </a:r>
            <a:endParaRPr lang="en-US" sz="2000" dirty="0">
              <a:solidFill>
                <a:srgbClr val="9F3A0D"/>
              </a:solidFill>
            </a:endParaRPr>
          </a:p>
        </p:txBody>
      </p:sp>
      <p:sp>
        <p:nvSpPr>
          <p:cNvPr id="5" name="Rectangle 3"/>
          <p:cNvSpPr txBox="1">
            <a:spLocks noChangeArrowheads="1"/>
          </p:cNvSpPr>
          <p:nvPr/>
        </p:nvSpPr>
        <p:spPr bwMode="auto">
          <a:xfrm>
            <a:off x="558800" y="1578557"/>
            <a:ext cx="8585200" cy="5016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1" indent="0" defTabSz="914400" rtl="0" eaLnBrk="0" fontAlgn="base" latinLnBrk="0" hangingPunct="0">
              <a:lnSpc>
                <a:spcPct val="100000"/>
              </a:lnSpc>
              <a:spcBef>
                <a:spcPts val="0"/>
              </a:spcBef>
              <a:spcAft>
                <a:spcPts val="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solidFill>
                  <a:srgbClr val="102966"/>
                </a:solidFill>
                <a:effectLst/>
                <a:uLnTx/>
                <a:uFillTx/>
                <a:latin typeface="Arial"/>
              </a:rPr>
              <a:t>	</a:t>
            </a:r>
          </a:p>
          <a:p>
            <a:pPr marL="742950" marR="0" lvl="1" indent="-285750" algn="l" defTabSz="914400" rtl="0" eaLnBrk="0" fontAlgn="base" latinLnBrk="0" hangingPunct="0">
              <a:lnSpc>
                <a:spcPct val="80000"/>
              </a:lnSpc>
              <a:spcBef>
                <a:spcPct val="50000"/>
              </a:spcBef>
              <a:spcAft>
                <a:spcPct val="5000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solidFill>
                  <a:srgbClr val="102966"/>
                </a:solidFill>
                <a:effectLst/>
                <a:uLnTx/>
                <a:uFillTx/>
                <a:latin typeface="Arial"/>
              </a:rPr>
              <a:t>						</a:t>
            </a:r>
            <a:r>
              <a:rPr lang="en-US" sz="2000" u="sng" kern="0" dirty="0" smtClean="0">
                <a:solidFill>
                  <a:srgbClr val="102966"/>
                </a:solidFill>
                <a:latin typeface="Arial"/>
              </a:rPr>
              <a:t>High</a:t>
            </a:r>
            <a:r>
              <a:rPr kumimoji="0" lang="en-US" sz="2000" i="0" u="none" strike="noStrike" kern="0" cap="none" spc="0" normalizeH="0" baseline="0" noProof="0" dirty="0" smtClean="0">
                <a:ln>
                  <a:noFill/>
                </a:ln>
                <a:solidFill>
                  <a:srgbClr val="102966"/>
                </a:solidFill>
                <a:effectLst/>
                <a:uLnTx/>
                <a:uFillTx/>
                <a:latin typeface="Arial"/>
              </a:rPr>
              <a:t>            </a:t>
            </a:r>
            <a:r>
              <a:rPr lang="en-US" sz="2000" u="sng" kern="0" dirty="0" smtClean="0">
                <a:solidFill>
                  <a:srgbClr val="AD2F0D"/>
                </a:solidFill>
                <a:latin typeface="Arial"/>
              </a:rPr>
              <a:t>Low</a:t>
            </a:r>
            <a:r>
              <a:rPr lang="en-US" sz="2000" kern="0" dirty="0" smtClean="0">
                <a:solidFill>
                  <a:srgbClr val="AD2F0D"/>
                </a:solidFill>
                <a:latin typeface="Arial"/>
              </a:rPr>
              <a:t>       </a:t>
            </a:r>
            <a:r>
              <a:rPr lang="en-US" sz="2000" u="sng" kern="0" dirty="0" smtClean="0">
                <a:solidFill>
                  <a:schemeClr val="tx2"/>
                </a:solidFill>
                <a:latin typeface="Arial"/>
              </a:rPr>
              <a:t>Consortium</a:t>
            </a:r>
            <a:endParaRPr kumimoji="0" lang="en-US" sz="2000" b="1" i="0" u="sng" strike="noStrike" kern="0" cap="none" spc="0" normalizeH="0" baseline="0" noProof="0" dirty="0" smtClean="0">
              <a:ln>
                <a:noFill/>
              </a:ln>
              <a:solidFill>
                <a:schemeClr val="tx2"/>
              </a:solidFill>
              <a:effectLst/>
              <a:uLnTx/>
              <a:uFillTx/>
              <a:latin typeface="Arial"/>
            </a:endParaRPr>
          </a:p>
          <a:p>
            <a:pPr marL="0" marR="0" lvl="1" indent="-565150" algn="l" defTabSz="914400" rtl="0" eaLnBrk="0" fontAlgn="base" latinLnBrk="0" hangingPunct="0">
              <a:lnSpc>
                <a:spcPct val="150000"/>
              </a:lnSpc>
              <a:spcBef>
                <a:spcPts val="0"/>
              </a:spcBef>
              <a:spcAft>
                <a:spcPts val="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effectLst/>
                <a:uLnTx/>
                <a:uFillTx/>
                <a:latin typeface="Arial"/>
              </a:rPr>
              <a:t>Active and Collaborative Learning    </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noProof="0" dirty="0" smtClean="0">
                <a:solidFill>
                  <a:srgbClr val="102966"/>
                </a:solidFill>
                <a:latin typeface="Arial"/>
              </a:rPr>
              <a:t>56.3</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noProof="0" dirty="0" smtClean="0">
                <a:solidFill>
                  <a:srgbClr val="AD2F0D"/>
                </a:solidFill>
                <a:latin typeface="Arial"/>
              </a:rPr>
              <a:t>46.1	</a:t>
            </a:r>
            <a:r>
              <a:rPr lang="en-US" sz="2000" b="1" kern="0" noProof="0" dirty="0" smtClean="0">
                <a:latin typeface="Arial"/>
              </a:rPr>
              <a:t>51.0</a:t>
            </a:r>
            <a:endParaRPr kumimoji="0" lang="en-US" sz="2000" b="1" i="0" u="none" strike="noStrike" kern="0" cap="none" spc="0" normalizeH="0" baseline="0" noProof="0" dirty="0" smtClean="0">
              <a:ln>
                <a:noFill/>
              </a:ln>
              <a:solidFill>
                <a:srgbClr val="AD2F0D"/>
              </a:solidFill>
              <a:effectLst/>
              <a:uLnTx/>
              <a:uFillTx/>
              <a:latin typeface="Arial"/>
            </a:endParaRPr>
          </a:p>
          <a:p>
            <a:pPr marL="0" marR="0" lvl="1" indent="-565150" algn="l" defTabSz="914400" rtl="0" eaLnBrk="0" fontAlgn="base" latinLnBrk="0" hangingPunct="0">
              <a:lnSpc>
                <a:spcPct val="150000"/>
              </a:lnSpc>
              <a:spcBef>
                <a:spcPts val="0"/>
              </a:spcBef>
              <a:spcAft>
                <a:spcPts val="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effectLst/>
                <a:uLnTx/>
                <a:uFillTx/>
                <a:latin typeface="Arial"/>
              </a:rPr>
              <a:t>Student Effort                      </a:t>
            </a:r>
            <a:r>
              <a:rPr kumimoji="0" lang="en-US" sz="2000" b="1" i="0" u="none" strike="noStrike" kern="0" cap="none" spc="0" normalizeH="0" baseline="0" noProof="0" dirty="0" smtClean="0">
                <a:ln>
                  <a:noFill/>
                </a:ln>
                <a:solidFill>
                  <a:srgbClr val="AD2F0D"/>
                </a:solidFill>
                <a:effectLst/>
                <a:uLnTx/>
                <a:uFillTx/>
                <a:latin typeface="Arial"/>
              </a:rPr>
              <a:t>		</a:t>
            </a:r>
            <a:r>
              <a:rPr kumimoji="0" lang="en-US" sz="2000" b="1" i="0" u="none" strike="noStrike" kern="0" cap="none" spc="0" normalizeH="0" baseline="0" noProof="0" dirty="0" smtClean="0">
                <a:ln>
                  <a:noFill/>
                </a:ln>
                <a:solidFill>
                  <a:srgbClr val="102966"/>
                </a:solidFill>
                <a:effectLst/>
                <a:uLnTx/>
                <a:uFillTx/>
                <a:latin typeface="Arial"/>
              </a:rPr>
              <a:t>55.9</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dirty="0" smtClean="0">
                <a:solidFill>
                  <a:srgbClr val="AD2F0D"/>
                </a:solidFill>
                <a:latin typeface="Arial"/>
              </a:rPr>
              <a:t>46.4	</a:t>
            </a:r>
            <a:r>
              <a:rPr lang="en-US" sz="2000" b="1" kern="0" dirty="0" smtClean="0">
                <a:latin typeface="Arial"/>
              </a:rPr>
              <a:t>50.2</a:t>
            </a:r>
            <a:endParaRPr kumimoji="0" lang="en-US" sz="2000" b="1" i="0" u="none" strike="noStrike" kern="0" cap="none" spc="0" normalizeH="0" baseline="0" noProof="0" dirty="0" smtClean="0">
              <a:ln>
                <a:noFill/>
              </a:ln>
              <a:solidFill>
                <a:srgbClr val="AD2F0D"/>
              </a:solidFill>
              <a:effectLst/>
              <a:uLnTx/>
              <a:uFillTx/>
              <a:latin typeface="Arial"/>
            </a:endParaRPr>
          </a:p>
          <a:p>
            <a:pPr marL="0" marR="0" lvl="1" indent="-565150" algn="l" defTabSz="914400" rtl="0" eaLnBrk="0" fontAlgn="base" latinLnBrk="0" hangingPunct="0">
              <a:lnSpc>
                <a:spcPct val="150000"/>
              </a:lnSpc>
              <a:spcBef>
                <a:spcPts val="0"/>
              </a:spcBef>
              <a:spcAft>
                <a:spcPts val="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effectLst/>
                <a:uLnTx/>
                <a:uFillTx/>
                <a:latin typeface="Arial"/>
              </a:rPr>
              <a:t>Academic Challenge           </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noProof="0" dirty="0" smtClean="0">
                <a:solidFill>
                  <a:srgbClr val="102966"/>
                </a:solidFill>
                <a:latin typeface="Arial"/>
              </a:rPr>
              <a:t>55.4</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dirty="0" smtClean="0">
                <a:solidFill>
                  <a:srgbClr val="AD2F0D"/>
                </a:solidFill>
                <a:latin typeface="Arial"/>
              </a:rPr>
              <a:t>46.0	</a:t>
            </a:r>
            <a:r>
              <a:rPr lang="en-US" sz="2000" b="1" kern="0" dirty="0" smtClean="0">
                <a:latin typeface="Arial"/>
              </a:rPr>
              <a:t>50.6</a:t>
            </a:r>
            <a:endParaRPr kumimoji="0" lang="en-US" sz="2000" b="1" i="0" u="none" strike="noStrike" kern="0" cap="none" spc="0" normalizeH="0" baseline="0" noProof="0" dirty="0" smtClean="0">
              <a:ln>
                <a:noFill/>
              </a:ln>
              <a:solidFill>
                <a:srgbClr val="AD2F0D"/>
              </a:solidFill>
              <a:effectLst/>
              <a:uLnTx/>
              <a:uFillTx/>
              <a:latin typeface="Arial"/>
            </a:endParaRPr>
          </a:p>
          <a:p>
            <a:pPr marL="0" marR="0" lvl="1" indent="-565150" algn="l" defTabSz="914400" rtl="0" eaLnBrk="0" fontAlgn="base" latinLnBrk="0" hangingPunct="0">
              <a:lnSpc>
                <a:spcPct val="150000"/>
              </a:lnSpc>
              <a:spcBef>
                <a:spcPts val="0"/>
              </a:spcBef>
              <a:spcAft>
                <a:spcPts val="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effectLst/>
                <a:uLnTx/>
                <a:uFillTx/>
                <a:latin typeface="Arial"/>
              </a:rPr>
              <a:t>Student-Faculty  Interaction            </a:t>
            </a:r>
            <a:r>
              <a:rPr kumimoji="0" lang="en-US" sz="2000" b="1" i="0" u="none" strike="noStrike" kern="0" cap="none" spc="0" normalizeH="0" baseline="0" noProof="0" dirty="0" smtClean="0">
                <a:ln>
                  <a:noFill/>
                </a:ln>
                <a:solidFill>
                  <a:srgbClr val="AD2F0D"/>
                </a:solidFill>
                <a:effectLst/>
                <a:uLnTx/>
                <a:uFillTx/>
                <a:latin typeface="Arial"/>
              </a:rPr>
              <a:t>	</a:t>
            </a:r>
            <a:r>
              <a:rPr kumimoji="0" lang="en-US" sz="2000" b="1" i="0" u="none" strike="noStrike" kern="0" cap="none" spc="0" normalizeH="0" baseline="0" noProof="0" dirty="0" smtClean="0">
                <a:ln>
                  <a:noFill/>
                </a:ln>
                <a:solidFill>
                  <a:srgbClr val="102966"/>
                </a:solidFill>
                <a:effectLst/>
                <a:uLnTx/>
                <a:uFillTx/>
                <a:latin typeface="Arial"/>
              </a:rPr>
              <a:t>58.0</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dirty="0" smtClean="0">
                <a:solidFill>
                  <a:srgbClr val="AD2F0D"/>
                </a:solidFill>
                <a:latin typeface="Arial"/>
              </a:rPr>
              <a:t>45.0	</a:t>
            </a:r>
            <a:r>
              <a:rPr lang="en-US" sz="2000" b="1" kern="0" dirty="0" smtClean="0">
                <a:latin typeface="Arial"/>
              </a:rPr>
              <a:t>50.6</a:t>
            </a:r>
            <a:r>
              <a:rPr kumimoji="0" lang="en-US" sz="2000" b="1" i="0" u="none" strike="noStrike" kern="0" cap="none" spc="0" normalizeH="0" baseline="0" noProof="0" dirty="0" smtClean="0">
                <a:ln>
                  <a:noFill/>
                </a:ln>
                <a:solidFill>
                  <a:srgbClr val="AD2F0D"/>
                </a:solidFill>
                <a:effectLst/>
                <a:uLnTx/>
                <a:uFillTx/>
                <a:latin typeface="Arial"/>
              </a:rPr>
              <a:t>                                  </a:t>
            </a:r>
            <a:r>
              <a:rPr kumimoji="0" lang="en-US" sz="2000" b="1" i="0" u="none" strike="noStrike" kern="0" cap="none" spc="0" normalizeH="0" baseline="0" noProof="0" dirty="0" smtClean="0">
                <a:ln>
                  <a:noFill/>
                </a:ln>
                <a:effectLst/>
                <a:uLnTx/>
                <a:uFillTx/>
                <a:latin typeface="Arial"/>
              </a:rPr>
              <a:t>Support for Learners</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dirty="0" smtClean="0">
                <a:solidFill>
                  <a:schemeClr val="tx2"/>
                </a:solidFill>
                <a:latin typeface="Arial"/>
              </a:rPr>
              <a:t>54.3</a:t>
            </a:r>
            <a:r>
              <a:rPr kumimoji="0" lang="en-US" sz="2000" b="1" i="0" u="none" strike="noStrike" kern="0" cap="none" spc="0" normalizeH="0" baseline="0" noProof="0" dirty="0" smtClean="0">
                <a:ln>
                  <a:noFill/>
                </a:ln>
                <a:solidFill>
                  <a:schemeClr val="tx2"/>
                </a:solidFill>
                <a:effectLst/>
                <a:uLnTx/>
                <a:uFillTx/>
                <a:latin typeface="Arial"/>
              </a:rPr>
              <a:t> </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noProof="0" dirty="0" smtClean="0">
                <a:solidFill>
                  <a:schemeClr val="accent2"/>
                </a:solidFill>
                <a:latin typeface="Arial"/>
              </a:rPr>
              <a:t>4</a:t>
            </a:r>
            <a:r>
              <a:rPr lang="en-US" sz="2000" b="1" kern="0" dirty="0" smtClean="0">
                <a:solidFill>
                  <a:schemeClr val="accent2"/>
                </a:solidFill>
                <a:latin typeface="Arial"/>
              </a:rPr>
              <a:t>2.9	</a:t>
            </a:r>
            <a:r>
              <a:rPr lang="en-US" sz="2000" b="1" kern="0" dirty="0" smtClean="0">
                <a:latin typeface="Arial"/>
              </a:rPr>
              <a:t>47.5</a:t>
            </a:r>
            <a:endParaRPr kumimoji="0" lang="en-US" sz="2000" b="1" i="0" u="none" strike="noStrike" kern="0" cap="none" spc="0" normalizeH="0" baseline="0" noProof="0" dirty="0" smtClean="0">
              <a:ln>
                <a:noFill/>
              </a:ln>
              <a:solidFill>
                <a:schemeClr val="accent2"/>
              </a:solidFill>
              <a:effectLst/>
              <a:uLnTx/>
              <a:uFillTx/>
              <a:latin typeface="Arial"/>
            </a:endParaRPr>
          </a:p>
          <a:p>
            <a:pPr marL="742950" marR="0" lvl="1" indent="-285750" algn="l" defTabSz="914400" rtl="0" eaLnBrk="0" fontAlgn="base" latinLnBrk="0" hangingPunct="0">
              <a:lnSpc>
                <a:spcPct val="80000"/>
              </a:lnSpc>
              <a:spcBef>
                <a:spcPct val="50000"/>
              </a:spcBef>
              <a:spcAft>
                <a:spcPct val="50000"/>
              </a:spcAft>
              <a:buClr>
                <a:srgbClr val="AD2F0D"/>
              </a:buClr>
              <a:buSzPct val="125000"/>
              <a:buFont typeface="Wingdings" pitchFamily="2" charset="2"/>
              <a:buNone/>
              <a:tabLst/>
              <a:defRPr/>
            </a:pPr>
            <a:endParaRPr kumimoji="0" lang="en-US" sz="2000" b="1" i="0" u="none" strike="noStrike" kern="0" cap="none" spc="0" normalizeH="0" baseline="0" noProof="0" dirty="0" smtClean="0">
              <a:ln>
                <a:noFill/>
              </a:ln>
              <a:solidFill>
                <a:srgbClr val="102966"/>
              </a:solidFill>
              <a:effectLst/>
              <a:uLnTx/>
              <a:uFillTx/>
              <a:latin typeface="Arial"/>
            </a:endParaRPr>
          </a:p>
        </p:txBody>
      </p:sp>
      <p:sp>
        <p:nvSpPr>
          <p:cNvPr id="6" name="TextBox 5"/>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
        <p:nvSpPr>
          <p:cNvPr id="7" name="TextBox 6"/>
          <p:cNvSpPr txBox="1"/>
          <p:nvPr/>
        </p:nvSpPr>
        <p:spPr>
          <a:xfrm>
            <a:off x="0" y="6595057"/>
            <a:ext cx="1943100" cy="230832"/>
          </a:xfrm>
          <a:prstGeom prst="rect">
            <a:avLst/>
          </a:prstGeom>
          <a:noFill/>
        </p:spPr>
        <p:txBody>
          <a:bodyPr wrap="square" rtlCol="0">
            <a:spAutoFit/>
          </a:bodyPr>
          <a:lstStyle/>
          <a:p>
            <a:r>
              <a:rPr lang="en-US" sz="900" i="1" dirty="0" smtClean="0"/>
              <a:t>Source: 2014 CCSSE data</a:t>
            </a:r>
            <a:endParaRPr lang="en-US" sz="900" i="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224192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304800" y="990600"/>
            <a:ext cx="8534400" cy="892552"/>
          </a:xfrm>
          <a:prstGeom prst="rect">
            <a:avLst/>
          </a:prstGeom>
        </p:spPr>
        <p:txBody>
          <a:bodyPr wrap="square">
            <a:spAutoFit/>
          </a:bodyPr>
          <a:lstStyle/>
          <a:p>
            <a:r>
              <a:rPr lang="en-US" sz="3200" b="1" kern="0" dirty="0" smtClean="0">
                <a:solidFill>
                  <a:srgbClr val="9F3A0D"/>
                </a:solidFill>
                <a:ea typeface="+mj-ea"/>
                <a:cs typeface="+mj-cs"/>
              </a:rPr>
              <a:t>Oregon Small Colleges’ Benchmark Range</a:t>
            </a:r>
          </a:p>
          <a:p>
            <a:r>
              <a:rPr lang="en-US" sz="2000" b="1" kern="0" dirty="0" smtClean="0">
                <a:solidFill>
                  <a:srgbClr val="9F3A0D"/>
                </a:solidFill>
                <a:ea typeface="+mj-ea"/>
                <a:cs typeface="+mj-cs"/>
              </a:rPr>
              <a:t>9 small colleges</a:t>
            </a:r>
            <a:endParaRPr lang="en-US" sz="2000" dirty="0">
              <a:solidFill>
                <a:srgbClr val="9F3A0D"/>
              </a:solidFill>
            </a:endParaRPr>
          </a:p>
        </p:txBody>
      </p:sp>
      <p:sp>
        <p:nvSpPr>
          <p:cNvPr id="5" name="Rectangle 3"/>
          <p:cNvSpPr txBox="1">
            <a:spLocks noChangeArrowheads="1"/>
          </p:cNvSpPr>
          <p:nvPr/>
        </p:nvSpPr>
        <p:spPr bwMode="auto">
          <a:xfrm>
            <a:off x="558800" y="1578557"/>
            <a:ext cx="8432800" cy="5016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1" indent="0" defTabSz="914400" rtl="0" eaLnBrk="0" fontAlgn="base" latinLnBrk="0" hangingPunct="0">
              <a:lnSpc>
                <a:spcPct val="100000"/>
              </a:lnSpc>
              <a:spcBef>
                <a:spcPts val="0"/>
              </a:spcBef>
              <a:spcAft>
                <a:spcPts val="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solidFill>
                  <a:srgbClr val="102966"/>
                </a:solidFill>
                <a:effectLst/>
                <a:uLnTx/>
                <a:uFillTx/>
                <a:latin typeface="Arial"/>
              </a:rPr>
              <a:t>	</a:t>
            </a:r>
          </a:p>
          <a:p>
            <a:pPr marL="742950" marR="0" lvl="1" indent="-285750" algn="l" defTabSz="914400" rtl="0" eaLnBrk="0" fontAlgn="base" latinLnBrk="0" hangingPunct="0">
              <a:lnSpc>
                <a:spcPct val="80000"/>
              </a:lnSpc>
              <a:spcBef>
                <a:spcPct val="50000"/>
              </a:spcBef>
              <a:spcAft>
                <a:spcPct val="5000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solidFill>
                  <a:srgbClr val="102966"/>
                </a:solidFill>
                <a:effectLst/>
                <a:uLnTx/>
                <a:uFillTx/>
                <a:latin typeface="Arial"/>
              </a:rPr>
              <a:t>						</a:t>
            </a:r>
            <a:r>
              <a:rPr lang="en-US" sz="2000" u="sng" kern="0" dirty="0" smtClean="0">
                <a:solidFill>
                  <a:srgbClr val="102966"/>
                </a:solidFill>
                <a:latin typeface="Arial"/>
              </a:rPr>
              <a:t>High</a:t>
            </a:r>
            <a:r>
              <a:rPr kumimoji="0" lang="en-US" sz="2000" i="0" u="none" strike="noStrike" kern="0" cap="none" spc="0" normalizeH="0" baseline="0" noProof="0" dirty="0" smtClean="0">
                <a:ln>
                  <a:noFill/>
                </a:ln>
                <a:solidFill>
                  <a:srgbClr val="102966"/>
                </a:solidFill>
                <a:effectLst/>
                <a:uLnTx/>
                <a:uFillTx/>
                <a:latin typeface="Arial"/>
              </a:rPr>
              <a:t>           </a:t>
            </a:r>
            <a:r>
              <a:rPr lang="en-US" sz="2000" u="sng" kern="0" dirty="0" smtClean="0">
                <a:solidFill>
                  <a:srgbClr val="AD2F0D"/>
                </a:solidFill>
                <a:latin typeface="Arial"/>
              </a:rPr>
              <a:t>Low</a:t>
            </a:r>
            <a:r>
              <a:rPr lang="en-US" sz="2000" kern="0" dirty="0" smtClean="0">
                <a:solidFill>
                  <a:srgbClr val="AD2F0D"/>
                </a:solidFill>
                <a:latin typeface="Arial"/>
              </a:rPr>
              <a:t>    </a:t>
            </a:r>
            <a:endParaRPr kumimoji="0" lang="en-US" sz="2000" b="1" i="0" u="sng" strike="noStrike" kern="0" cap="none" spc="0" normalizeH="0" baseline="0" noProof="0" dirty="0" smtClean="0">
              <a:ln>
                <a:noFill/>
              </a:ln>
              <a:solidFill>
                <a:srgbClr val="AD2F0D"/>
              </a:solidFill>
              <a:effectLst/>
              <a:uLnTx/>
              <a:uFillTx/>
              <a:latin typeface="Arial"/>
            </a:endParaRPr>
          </a:p>
          <a:p>
            <a:pPr marL="0" marR="0" lvl="1" indent="-565150" algn="l" defTabSz="914400" rtl="0" eaLnBrk="0" fontAlgn="base" latinLnBrk="0" hangingPunct="0">
              <a:lnSpc>
                <a:spcPct val="150000"/>
              </a:lnSpc>
              <a:spcBef>
                <a:spcPts val="0"/>
              </a:spcBef>
              <a:spcAft>
                <a:spcPts val="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effectLst/>
                <a:uLnTx/>
                <a:uFillTx/>
                <a:latin typeface="Arial"/>
              </a:rPr>
              <a:t>Active and Collaborative Learning    </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noProof="0" dirty="0" smtClean="0">
                <a:solidFill>
                  <a:srgbClr val="102966"/>
                </a:solidFill>
                <a:latin typeface="Arial"/>
              </a:rPr>
              <a:t>56.3</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noProof="0" dirty="0" smtClean="0">
                <a:solidFill>
                  <a:srgbClr val="AD2F0D"/>
                </a:solidFill>
                <a:latin typeface="Arial"/>
              </a:rPr>
              <a:t>46.1</a:t>
            </a:r>
            <a:endParaRPr kumimoji="0" lang="en-US" sz="2000" b="1" i="0" u="none" strike="noStrike" kern="0" cap="none" spc="0" normalizeH="0" baseline="0" noProof="0" dirty="0" smtClean="0">
              <a:ln>
                <a:noFill/>
              </a:ln>
              <a:solidFill>
                <a:srgbClr val="AD2F0D"/>
              </a:solidFill>
              <a:effectLst/>
              <a:uLnTx/>
              <a:uFillTx/>
              <a:latin typeface="Arial"/>
            </a:endParaRPr>
          </a:p>
          <a:p>
            <a:pPr marL="0" marR="0" lvl="1" indent="-565150" algn="l" defTabSz="914400" rtl="0" eaLnBrk="0" fontAlgn="base" latinLnBrk="0" hangingPunct="0">
              <a:lnSpc>
                <a:spcPct val="150000"/>
              </a:lnSpc>
              <a:spcBef>
                <a:spcPts val="0"/>
              </a:spcBef>
              <a:spcAft>
                <a:spcPts val="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effectLst/>
                <a:uLnTx/>
                <a:uFillTx/>
                <a:latin typeface="Arial"/>
              </a:rPr>
              <a:t>Student Effort                      </a:t>
            </a:r>
            <a:r>
              <a:rPr kumimoji="0" lang="en-US" sz="2000" b="1" i="0" u="none" strike="noStrike" kern="0" cap="none" spc="0" normalizeH="0" baseline="0" noProof="0" dirty="0" smtClean="0">
                <a:ln>
                  <a:noFill/>
                </a:ln>
                <a:solidFill>
                  <a:srgbClr val="AD2F0D"/>
                </a:solidFill>
                <a:effectLst/>
                <a:uLnTx/>
                <a:uFillTx/>
                <a:latin typeface="Arial"/>
              </a:rPr>
              <a:t>		</a:t>
            </a:r>
            <a:r>
              <a:rPr kumimoji="0" lang="en-US" sz="2000" b="1" i="0" u="none" strike="noStrike" kern="0" cap="none" spc="0" normalizeH="0" baseline="0" noProof="0" dirty="0" smtClean="0">
                <a:ln>
                  <a:noFill/>
                </a:ln>
                <a:solidFill>
                  <a:srgbClr val="102966"/>
                </a:solidFill>
                <a:effectLst/>
                <a:uLnTx/>
                <a:uFillTx/>
                <a:latin typeface="Arial"/>
              </a:rPr>
              <a:t>55.4</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dirty="0" smtClean="0">
                <a:solidFill>
                  <a:srgbClr val="AD2F0D"/>
                </a:solidFill>
                <a:latin typeface="Arial"/>
              </a:rPr>
              <a:t>46.5</a:t>
            </a:r>
            <a:endParaRPr kumimoji="0" lang="en-US" sz="2000" b="1" i="0" u="none" strike="noStrike" kern="0" cap="none" spc="0" normalizeH="0" baseline="0" noProof="0" dirty="0" smtClean="0">
              <a:ln>
                <a:noFill/>
              </a:ln>
              <a:solidFill>
                <a:srgbClr val="AD2F0D"/>
              </a:solidFill>
              <a:effectLst/>
              <a:uLnTx/>
              <a:uFillTx/>
              <a:latin typeface="Arial"/>
            </a:endParaRPr>
          </a:p>
          <a:p>
            <a:pPr marL="0" marR="0" lvl="1" indent="-565150" algn="l" defTabSz="914400" rtl="0" eaLnBrk="0" fontAlgn="base" latinLnBrk="0" hangingPunct="0">
              <a:lnSpc>
                <a:spcPct val="150000"/>
              </a:lnSpc>
              <a:spcBef>
                <a:spcPts val="0"/>
              </a:spcBef>
              <a:spcAft>
                <a:spcPts val="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effectLst/>
                <a:uLnTx/>
                <a:uFillTx/>
                <a:latin typeface="Arial"/>
              </a:rPr>
              <a:t>Academic Challenge           </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noProof="0" dirty="0" smtClean="0">
                <a:solidFill>
                  <a:srgbClr val="102966"/>
                </a:solidFill>
                <a:latin typeface="Arial"/>
              </a:rPr>
              <a:t>55.4</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dirty="0" smtClean="0">
                <a:solidFill>
                  <a:srgbClr val="AD2F0D"/>
                </a:solidFill>
                <a:latin typeface="Arial"/>
              </a:rPr>
              <a:t>46.0</a:t>
            </a:r>
            <a:endParaRPr kumimoji="0" lang="en-US" sz="2000" b="1" i="0" u="none" strike="noStrike" kern="0" cap="none" spc="0" normalizeH="0" baseline="0" noProof="0" dirty="0" smtClean="0">
              <a:ln>
                <a:noFill/>
              </a:ln>
              <a:solidFill>
                <a:srgbClr val="AD2F0D"/>
              </a:solidFill>
              <a:effectLst/>
              <a:uLnTx/>
              <a:uFillTx/>
              <a:latin typeface="Arial"/>
            </a:endParaRPr>
          </a:p>
          <a:p>
            <a:pPr marL="0" marR="0" lvl="1" indent="-565150" algn="l" defTabSz="914400" rtl="0" eaLnBrk="0" fontAlgn="base" latinLnBrk="0" hangingPunct="0">
              <a:lnSpc>
                <a:spcPct val="150000"/>
              </a:lnSpc>
              <a:spcBef>
                <a:spcPts val="0"/>
              </a:spcBef>
              <a:spcAft>
                <a:spcPts val="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effectLst/>
                <a:uLnTx/>
                <a:uFillTx/>
                <a:latin typeface="Arial"/>
              </a:rPr>
              <a:t>Student-Faculty  Interaction            </a:t>
            </a:r>
            <a:r>
              <a:rPr kumimoji="0" lang="en-US" sz="2000" b="1" i="0" u="none" strike="noStrike" kern="0" cap="none" spc="0" normalizeH="0" baseline="0" noProof="0" dirty="0" smtClean="0">
                <a:ln>
                  <a:noFill/>
                </a:ln>
                <a:solidFill>
                  <a:srgbClr val="AD2F0D"/>
                </a:solidFill>
                <a:effectLst/>
                <a:uLnTx/>
                <a:uFillTx/>
                <a:latin typeface="Arial"/>
              </a:rPr>
              <a:t>	</a:t>
            </a:r>
            <a:r>
              <a:rPr kumimoji="0" lang="en-US" sz="2000" b="1" i="0" u="none" strike="noStrike" kern="0" cap="none" spc="0" normalizeH="0" baseline="0" noProof="0" dirty="0" smtClean="0">
                <a:ln>
                  <a:noFill/>
                </a:ln>
                <a:solidFill>
                  <a:srgbClr val="102966"/>
                </a:solidFill>
                <a:effectLst/>
                <a:uLnTx/>
                <a:uFillTx/>
                <a:latin typeface="Arial"/>
              </a:rPr>
              <a:t>58.0</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dirty="0" smtClean="0">
                <a:solidFill>
                  <a:srgbClr val="AD2F0D"/>
                </a:solidFill>
                <a:latin typeface="Arial"/>
              </a:rPr>
              <a:t>47.2</a:t>
            </a:r>
            <a:r>
              <a:rPr kumimoji="0" lang="en-US" sz="2000" b="1" i="0" u="none" strike="noStrike" kern="0" cap="none" spc="0" normalizeH="0" baseline="0" noProof="0" dirty="0" smtClean="0">
                <a:ln>
                  <a:noFill/>
                </a:ln>
                <a:solidFill>
                  <a:srgbClr val="AD2F0D"/>
                </a:solidFill>
                <a:effectLst/>
                <a:uLnTx/>
                <a:uFillTx/>
                <a:latin typeface="Arial"/>
              </a:rPr>
              <a:t>                                  </a:t>
            </a:r>
            <a:r>
              <a:rPr kumimoji="0" lang="en-US" sz="2000" b="1" i="0" u="none" strike="noStrike" kern="0" cap="none" spc="0" normalizeH="0" baseline="0" noProof="0" dirty="0" smtClean="0">
                <a:ln>
                  <a:noFill/>
                </a:ln>
                <a:effectLst/>
                <a:uLnTx/>
                <a:uFillTx/>
                <a:latin typeface="Arial"/>
              </a:rPr>
              <a:t>Support for Learners</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dirty="0" smtClean="0">
                <a:solidFill>
                  <a:schemeClr val="tx2"/>
                </a:solidFill>
                <a:latin typeface="Arial"/>
              </a:rPr>
              <a:t>54.3</a:t>
            </a:r>
            <a:r>
              <a:rPr kumimoji="0" lang="en-US" sz="2000" b="1" i="0" u="none" strike="noStrike" kern="0" cap="none" spc="0" normalizeH="0" baseline="0" noProof="0" dirty="0" smtClean="0">
                <a:ln>
                  <a:noFill/>
                </a:ln>
                <a:solidFill>
                  <a:schemeClr val="tx2"/>
                </a:solidFill>
                <a:effectLst/>
                <a:uLnTx/>
                <a:uFillTx/>
                <a:latin typeface="Arial"/>
              </a:rPr>
              <a:t> </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noProof="0" dirty="0" smtClean="0">
                <a:solidFill>
                  <a:schemeClr val="accent2"/>
                </a:solidFill>
                <a:latin typeface="Arial"/>
              </a:rPr>
              <a:t>43.4</a:t>
            </a:r>
            <a:endParaRPr kumimoji="0" lang="en-US" sz="2000" b="1" i="0" u="none" strike="noStrike" kern="0" cap="none" spc="0" normalizeH="0" baseline="0" noProof="0" dirty="0" smtClean="0">
              <a:ln>
                <a:noFill/>
              </a:ln>
              <a:solidFill>
                <a:schemeClr val="accent2"/>
              </a:solidFill>
              <a:effectLst/>
              <a:uLnTx/>
              <a:uFillTx/>
              <a:latin typeface="Arial"/>
            </a:endParaRPr>
          </a:p>
          <a:p>
            <a:pPr marL="742950" marR="0" lvl="1" indent="-285750" algn="l" defTabSz="914400" rtl="0" eaLnBrk="0" fontAlgn="base" latinLnBrk="0" hangingPunct="0">
              <a:lnSpc>
                <a:spcPct val="80000"/>
              </a:lnSpc>
              <a:spcBef>
                <a:spcPct val="50000"/>
              </a:spcBef>
              <a:spcAft>
                <a:spcPct val="50000"/>
              </a:spcAft>
              <a:buClr>
                <a:srgbClr val="AD2F0D"/>
              </a:buClr>
              <a:buSzPct val="125000"/>
              <a:buFont typeface="Wingdings" pitchFamily="2" charset="2"/>
              <a:buNone/>
              <a:tabLst/>
              <a:defRPr/>
            </a:pPr>
            <a:endParaRPr kumimoji="0" lang="en-US" sz="2000" b="1" i="0" u="none" strike="noStrike" kern="0" cap="none" spc="0" normalizeH="0" baseline="0" noProof="0" dirty="0" smtClean="0">
              <a:ln>
                <a:noFill/>
              </a:ln>
              <a:solidFill>
                <a:srgbClr val="102966"/>
              </a:solidFill>
              <a:effectLst/>
              <a:uLnTx/>
              <a:uFillTx/>
              <a:latin typeface="Arial"/>
            </a:endParaRPr>
          </a:p>
        </p:txBody>
      </p:sp>
      <p:sp>
        <p:nvSpPr>
          <p:cNvPr id="6" name="TextBox 5"/>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
        <p:nvSpPr>
          <p:cNvPr id="7" name="TextBox 6"/>
          <p:cNvSpPr txBox="1"/>
          <p:nvPr/>
        </p:nvSpPr>
        <p:spPr>
          <a:xfrm>
            <a:off x="0" y="6595057"/>
            <a:ext cx="1943100" cy="230832"/>
          </a:xfrm>
          <a:prstGeom prst="rect">
            <a:avLst/>
          </a:prstGeom>
          <a:noFill/>
        </p:spPr>
        <p:txBody>
          <a:bodyPr wrap="square" rtlCol="0">
            <a:spAutoFit/>
          </a:bodyPr>
          <a:lstStyle/>
          <a:p>
            <a:r>
              <a:rPr lang="en-US" sz="900" i="1" dirty="0" smtClean="0"/>
              <a:t>Source: 2014 CCSSE data</a:t>
            </a:r>
            <a:endParaRPr lang="en-US" sz="900" i="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224192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1"/>
          <p:cNvSpPr>
            <a:spLocks noGrp="1"/>
          </p:cNvSpPr>
          <p:nvPr>
            <p:ph type="title"/>
          </p:nvPr>
        </p:nvSpPr>
        <p:spPr>
          <a:xfrm>
            <a:off x="-304800" y="838200"/>
            <a:ext cx="9448800" cy="914400"/>
          </a:xfrm>
        </p:spPr>
        <p:txBody>
          <a:bodyPr>
            <a:normAutofit fontScale="90000"/>
          </a:bodyPr>
          <a:lstStyle/>
          <a:p>
            <a:r>
              <a:rPr lang="en-US" b="1" dirty="0" smtClean="0">
                <a:ea typeface="ＭＳ Ｐゴシック" charset="-128"/>
                <a:cs typeface="ＭＳ Ｐゴシック" charset="-128"/>
              </a:rPr>
              <a:t>  One Oregon College’s </a:t>
            </a:r>
            <a:br>
              <a:rPr lang="en-US" b="1" dirty="0" smtClean="0">
                <a:ea typeface="ＭＳ Ｐゴシック" charset="-128"/>
                <a:cs typeface="ＭＳ Ｐゴシック" charset="-128"/>
              </a:rPr>
            </a:br>
            <a:r>
              <a:rPr lang="en-US" b="1" i="1" dirty="0" smtClean="0">
                <a:ea typeface="ＭＳ Ｐゴシック" charset="-128"/>
                <a:cs typeface="ＭＳ Ｐゴシック" charset="-128"/>
              </a:rPr>
              <a:t>CCSSE </a:t>
            </a:r>
            <a:r>
              <a:rPr lang="en-US" b="1" dirty="0" smtClean="0">
                <a:ea typeface="ＭＳ Ｐゴシック" charset="-128"/>
                <a:cs typeface="ＭＳ Ｐゴシック" charset="-128"/>
              </a:rPr>
              <a:t>Benchmarks</a:t>
            </a:r>
          </a:p>
        </p:txBody>
      </p:sp>
      <p:sp>
        <p:nvSpPr>
          <p:cNvPr id="56323" name="Content Placeholder 2"/>
          <p:cNvSpPr>
            <a:spLocks noGrp="1"/>
          </p:cNvSpPr>
          <p:nvPr>
            <p:ph idx="1"/>
          </p:nvPr>
        </p:nvSpPr>
        <p:spPr>
          <a:xfrm>
            <a:off x="241300" y="1676400"/>
            <a:ext cx="8674982" cy="4703763"/>
          </a:xfrm>
        </p:spPr>
        <p:txBody>
          <a:bodyPr/>
          <a:lstStyle/>
          <a:p>
            <a:pPr>
              <a:lnSpc>
                <a:spcPct val="90000"/>
              </a:lnSpc>
              <a:buNone/>
            </a:pPr>
            <a:r>
              <a:rPr lang="en-US" sz="2800" dirty="0" smtClean="0">
                <a:solidFill>
                  <a:schemeClr val="tx1"/>
                </a:solidFill>
                <a:ea typeface="ＭＳ Ｐゴシック" charset="-128"/>
                <a:cs typeface="ＭＳ Ｐゴシック" charset="-128"/>
              </a:rPr>
              <a:t>						     </a:t>
            </a:r>
            <a:r>
              <a:rPr lang="en-US" sz="1600" dirty="0" smtClean="0">
                <a:solidFill>
                  <a:schemeClr val="tx1"/>
                </a:solidFill>
                <a:ea typeface="ＭＳ Ｐゴシック" charset="-128"/>
                <a:cs typeface="ＭＳ Ｐゴシック" charset="-128"/>
              </a:rPr>
              <a:t>Your </a:t>
            </a:r>
            <a:r>
              <a:rPr lang="en-US" sz="1600" dirty="0" smtClean="0">
                <a:ea typeface="ＭＳ Ｐゴシック" charset="-128"/>
                <a:cs typeface="ＭＳ Ｐゴシック" charset="-128"/>
              </a:rPr>
              <a:t>C</a:t>
            </a:r>
            <a:r>
              <a:rPr lang="en-US" sz="1600" dirty="0" smtClean="0">
                <a:solidFill>
                  <a:schemeClr val="tx1"/>
                </a:solidFill>
                <a:ea typeface="ＭＳ Ｐゴシック" charset="-128"/>
                <a:cs typeface="ＭＳ Ｐゴシック" charset="-128"/>
              </a:rPr>
              <a:t>ollege  	</a:t>
            </a:r>
            <a:r>
              <a:rPr lang="en-US" sz="1600" dirty="0" smtClean="0">
                <a:ea typeface="ＭＳ Ｐゴシック" charset="-128"/>
                <a:cs typeface="ＭＳ Ｐゴシック" charset="-128"/>
              </a:rPr>
              <a:t>Small</a:t>
            </a:r>
            <a:r>
              <a:rPr lang="en-US" sz="1600" dirty="0" smtClean="0">
                <a:solidFill>
                  <a:schemeClr val="tx1"/>
                </a:solidFill>
                <a:ea typeface="ＭＳ Ｐゴシック" charset="-128"/>
                <a:cs typeface="ＭＳ Ｐゴシック" charset="-128"/>
              </a:rPr>
              <a:t> Colleges</a:t>
            </a:r>
          </a:p>
          <a:p>
            <a:pPr>
              <a:lnSpc>
                <a:spcPct val="90000"/>
              </a:lnSpc>
              <a:buNone/>
            </a:pPr>
            <a:endParaRPr lang="en-US" sz="2800" dirty="0" smtClean="0">
              <a:ea typeface="ＭＳ Ｐゴシック" charset="-128"/>
              <a:cs typeface="ＭＳ Ｐゴシック" charset="-128"/>
            </a:endParaRPr>
          </a:p>
          <a:p>
            <a:pPr>
              <a:lnSpc>
                <a:spcPct val="90000"/>
              </a:lnSpc>
              <a:buNone/>
            </a:pPr>
            <a:r>
              <a:rPr lang="en-US" b="1" dirty="0" smtClean="0">
                <a:solidFill>
                  <a:schemeClr val="tx2"/>
                </a:solidFill>
                <a:ea typeface="ＭＳ Ｐゴシック" charset="-128"/>
                <a:cs typeface="ＭＳ Ｐゴシック" charset="-128"/>
              </a:rPr>
              <a:t>Active &amp; Collaborative Learning</a:t>
            </a:r>
            <a:r>
              <a:rPr lang="en-US" sz="2800" dirty="0" smtClean="0">
                <a:solidFill>
                  <a:schemeClr val="tx2"/>
                </a:solidFill>
                <a:ea typeface="ＭＳ Ｐゴシック" charset="-128"/>
                <a:cs typeface="ＭＳ Ｐゴシック" charset="-128"/>
              </a:rPr>
              <a:t>	</a:t>
            </a:r>
            <a:r>
              <a:rPr lang="en-US" sz="2800" b="1" dirty="0" smtClean="0">
                <a:solidFill>
                  <a:schemeClr val="tx2"/>
                </a:solidFill>
                <a:ea typeface="ＭＳ Ｐゴシック" charset="-128"/>
                <a:cs typeface="ＭＳ Ｐゴシック" charset="-128"/>
              </a:rPr>
              <a:t>56.3</a:t>
            </a:r>
            <a:r>
              <a:rPr lang="en-US" sz="2800" dirty="0" smtClean="0">
                <a:solidFill>
                  <a:schemeClr val="tx1"/>
                </a:solidFill>
                <a:ea typeface="ＭＳ Ｐゴシック" charset="-128"/>
                <a:cs typeface="ＭＳ Ｐゴシック" charset="-128"/>
              </a:rPr>
              <a:t>    </a:t>
            </a:r>
            <a:r>
              <a:rPr lang="en-US" sz="2800" dirty="0" smtClean="0">
                <a:solidFill>
                  <a:srgbClr val="800000"/>
                </a:solidFill>
                <a:ea typeface="ＭＳ Ｐゴシック" charset="-128"/>
                <a:cs typeface="ＭＳ Ｐゴシック" charset="-128"/>
              </a:rPr>
              <a:t>51.4</a:t>
            </a:r>
          </a:p>
          <a:p>
            <a:pPr>
              <a:lnSpc>
                <a:spcPct val="90000"/>
              </a:lnSpc>
              <a:buNone/>
            </a:pPr>
            <a:r>
              <a:rPr lang="en-US" b="1" dirty="0" smtClean="0">
                <a:solidFill>
                  <a:schemeClr val="tx2"/>
                </a:solidFill>
                <a:ea typeface="ＭＳ Ｐゴシック" charset="-128"/>
                <a:cs typeface="ＭＳ Ｐゴシック" charset="-128"/>
              </a:rPr>
              <a:t>Student Effort			</a:t>
            </a:r>
            <a:r>
              <a:rPr lang="en-US" sz="2800" dirty="0" smtClean="0">
                <a:solidFill>
                  <a:schemeClr val="tx1"/>
                </a:solidFill>
                <a:ea typeface="ＭＳ Ｐゴシック" charset="-128"/>
                <a:cs typeface="ＭＳ Ｐゴシック" charset="-128"/>
              </a:rPr>
              <a:t>	</a:t>
            </a:r>
            <a:r>
              <a:rPr lang="en-US" sz="2800" b="1" dirty="0" smtClean="0">
                <a:solidFill>
                  <a:schemeClr val="tx2"/>
                </a:solidFill>
                <a:ea typeface="ＭＳ Ｐゴシック" charset="-128"/>
                <a:cs typeface="ＭＳ Ｐゴシック" charset="-128"/>
              </a:rPr>
              <a:t>54.6</a:t>
            </a:r>
            <a:r>
              <a:rPr lang="en-US" sz="2800" dirty="0" smtClean="0">
                <a:solidFill>
                  <a:schemeClr val="tx1"/>
                </a:solidFill>
                <a:ea typeface="ＭＳ Ｐゴシック" charset="-128"/>
                <a:cs typeface="ＭＳ Ｐゴシック" charset="-128"/>
              </a:rPr>
              <a:t>	  </a:t>
            </a:r>
            <a:r>
              <a:rPr lang="en-US" sz="2800" dirty="0" smtClean="0">
                <a:solidFill>
                  <a:srgbClr val="800000"/>
                </a:solidFill>
                <a:ea typeface="ＭＳ Ｐゴシック" charset="-128"/>
                <a:cs typeface="ＭＳ Ｐゴシック" charset="-128"/>
              </a:rPr>
              <a:t>51</a:t>
            </a:r>
            <a:r>
              <a:rPr lang="en-US" sz="2800" b="1" dirty="0" smtClean="0">
                <a:solidFill>
                  <a:srgbClr val="800000"/>
                </a:solidFill>
                <a:ea typeface="ＭＳ Ｐゴシック" charset="-128"/>
                <a:cs typeface="ＭＳ Ｐゴシック" charset="-128"/>
              </a:rPr>
              <a:t>	</a:t>
            </a:r>
            <a:r>
              <a:rPr lang="en-US" sz="2800" b="1" dirty="0" smtClean="0">
                <a:solidFill>
                  <a:schemeClr val="tx1"/>
                </a:solidFill>
                <a:ea typeface="ＭＳ Ｐゴシック" charset="-128"/>
                <a:cs typeface="ＭＳ Ｐゴシック" charset="-128"/>
              </a:rPr>
              <a:t>	</a:t>
            </a:r>
            <a:endParaRPr lang="en-US" sz="2800" b="1" dirty="0" smtClean="0">
              <a:solidFill>
                <a:schemeClr val="accent1"/>
              </a:solidFill>
              <a:ea typeface="ＭＳ Ｐゴシック" charset="-128"/>
              <a:cs typeface="ＭＳ Ｐゴシック" charset="-128"/>
            </a:endParaRPr>
          </a:p>
          <a:p>
            <a:pPr>
              <a:lnSpc>
                <a:spcPct val="90000"/>
              </a:lnSpc>
              <a:buNone/>
            </a:pPr>
            <a:r>
              <a:rPr lang="en-US" b="1" dirty="0" smtClean="0">
                <a:solidFill>
                  <a:schemeClr val="tx2"/>
                </a:solidFill>
                <a:ea typeface="ＭＳ Ｐゴシック" charset="-128"/>
                <a:cs typeface="ＭＳ Ｐゴシック" charset="-128"/>
              </a:rPr>
              <a:t>Academic Challenge		 </a:t>
            </a:r>
            <a:r>
              <a:rPr lang="en-US" b="1" dirty="0" smtClean="0">
                <a:solidFill>
                  <a:schemeClr val="tx1"/>
                </a:solidFill>
                <a:ea typeface="ＭＳ Ｐゴシック" charset="-128"/>
                <a:cs typeface="ＭＳ Ｐゴシック" charset="-128"/>
              </a:rPr>
              <a:t>	</a:t>
            </a:r>
            <a:r>
              <a:rPr lang="en-US" sz="2800" b="1" dirty="0" smtClean="0">
                <a:solidFill>
                  <a:schemeClr val="tx2"/>
                </a:solidFill>
                <a:ea typeface="ＭＳ Ｐゴシック" charset="-128"/>
                <a:cs typeface="ＭＳ Ｐゴシック" charset="-128"/>
              </a:rPr>
              <a:t>55.4</a:t>
            </a:r>
            <a:r>
              <a:rPr lang="en-US" sz="2800" dirty="0" smtClean="0">
                <a:ea typeface="ＭＳ Ｐゴシック" charset="-128"/>
                <a:cs typeface="ＭＳ Ｐゴシック" charset="-128"/>
              </a:rPr>
              <a:t>	</a:t>
            </a:r>
            <a:r>
              <a:rPr lang="en-US" sz="2800" dirty="0" smtClean="0">
                <a:solidFill>
                  <a:schemeClr val="tx1"/>
                </a:solidFill>
                <a:ea typeface="ＭＳ Ｐゴシック" charset="-128"/>
                <a:cs typeface="ＭＳ Ｐゴシック" charset="-128"/>
              </a:rPr>
              <a:t>  </a:t>
            </a:r>
            <a:r>
              <a:rPr lang="en-US" sz="2800" dirty="0" smtClean="0">
                <a:solidFill>
                  <a:srgbClr val="800000"/>
                </a:solidFill>
                <a:ea typeface="ＭＳ Ｐゴシック" charset="-128"/>
                <a:cs typeface="ＭＳ Ｐゴシック" charset="-128"/>
              </a:rPr>
              <a:t>50.4</a:t>
            </a:r>
          </a:p>
          <a:p>
            <a:pPr>
              <a:lnSpc>
                <a:spcPct val="90000"/>
              </a:lnSpc>
              <a:buNone/>
            </a:pPr>
            <a:r>
              <a:rPr lang="en-US" b="1" dirty="0" smtClean="0">
                <a:solidFill>
                  <a:schemeClr val="tx2"/>
                </a:solidFill>
                <a:ea typeface="ＭＳ Ｐゴシック" charset="-128"/>
                <a:cs typeface="ＭＳ Ｐゴシック" charset="-128"/>
              </a:rPr>
              <a:t>Student-Faculty Interaction		</a:t>
            </a:r>
            <a:r>
              <a:rPr lang="en-US" sz="2800" b="1" dirty="0" smtClean="0">
                <a:solidFill>
                  <a:schemeClr val="tx2"/>
                </a:solidFill>
                <a:ea typeface="ＭＳ Ｐゴシック" charset="-128"/>
                <a:cs typeface="ＭＳ Ｐゴシック" charset="-128"/>
              </a:rPr>
              <a:t>58</a:t>
            </a:r>
            <a:r>
              <a:rPr lang="en-US" sz="2800" b="1" dirty="0" smtClean="0">
                <a:solidFill>
                  <a:srgbClr val="800000"/>
                </a:solidFill>
                <a:ea typeface="ＭＳ Ｐゴシック" charset="-128"/>
                <a:cs typeface="ＭＳ Ｐゴシック" charset="-128"/>
              </a:rPr>
              <a:t>    </a:t>
            </a:r>
            <a:r>
              <a:rPr lang="en-US" sz="2800" dirty="0" smtClean="0">
                <a:solidFill>
                  <a:schemeClr val="tx1"/>
                </a:solidFill>
                <a:ea typeface="ＭＳ Ｐゴシック" charset="-128"/>
                <a:cs typeface="ＭＳ Ｐゴシック" charset="-128"/>
              </a:rPr>
              <a:t>   </a:t>
            </a:r>
            <a:r>
              <a:rPr lang="en-US" sz="2800" dirty="0" smtClean="0">
                <a:solidFill>
                  <a:srgbClr val="800000"/>
                </a:solidFill>
                <a:ea typeface="ＭＳ Ｐゴシック" charset="-128"/>
                <a:cs typeface="ＭＳ Ｐゴシック" charset="-128"/>
              </a:rPr>
              <a:t>52.4</a:t>
            </a:r>
          </a:p>
          <a:p>
            <a:pPr>
              <a:lnSpc>
                <a:spcPct val="90000"/>
              </a:lnSpc>
              <a:buNone/>
            </a:pPr>
            <a:r>
              <a:rPr lang="en-US" b="1" dirty="0" smtClean="0">
                <a:solidFill>
                  <a:schemeClr val="tx2"/>
                </a:solidFill>
                <a:ea typeface="ＭＳ Ｐゴシック" charset="-128"/>
                <a:cs typeface="ＭＳ Ｐゴシック" charset="-128"/>
              </a:rPr>
              <a:t>Support for Learners</a:t>
            </a:r>
            <a:r>
              <a:rPr lang="en-US" sz="2800" dirty="0" smtClean="0">
                <a:solidFill>
                  <a:schemeClr val="tx1"/>
                </a:solidFill>
                <a:ea typeface="ＭＳ Ｐゴシック" charset="-128"/>
                <a:cs typeface="ＭＳ Ｐゴシック" charset="-128"/>
              </a:rPr>
              <a:t>			</a:t>
            </a:r>
            <a:r>
              <a:rPr lang="en-US" sz="2800" b="1" dirty="0" smtClean="0">
                <a:solidFill>
                  <a:schemeClr val="tx2"/>
                </a:solidFill>
                <a:ea typeface="ＭＳ Ｐゴシック" charset="-128"/>
                <a:cs typeface="ＭＳ Ｐゴシック" charset="-128"/>
              </a:rPr>
              <a:t>54.3</a:t>
            </a:r>
            <a:r>
              <a:rPr lang="en-US" sz="2800" dirty="0" smtClean="0">
                <a:solidFill>
                  <a:schemeClr val="tx1"/>
                </a:solidFill>
                <a:ea typeface="ＭＳ Ｐゴシック" charset="-128"/>
                <a:cs typeface="ＭＳ Ｐゴシック" charset="-128"/>
              </a:rPr>
              <a:t>    </a:t>
            </a:r>
            <a:r>
              <a:rPr lang="en-US" sz="2800" dirty="0" smtClean="0">
                <a:solidFill>
                  <a:srgbClr val="800000"/>
                </a:solidFill>
                <a:ea typeface="ＭＳ Ｐゴシック" charset="-128"/>
                <a:cs typeface="ＭＳ Ｐゴシック" charset="-128"/>
              </a:rPr>
              <a:t>52.1</a:t>
            </a:r>
          </a:p>
          <a:p>
            <a:pPr>
              <a:lnSpc>
                <a:spcPct val="90000"/>
              </a:lnSpc>
              <a:buNone/>
            </a:pPr>
            <a:endParaRPr lang="en-US" sz="2800" dirty="0" smtClean="0">
              <a:solidFill>
                <a:schemeClr val="tx1"/>
              </a:solidFill>
              <a:ea typeface="ＭＳ Ｐゴシック" charset="-128"/>
              <a:cs typeface="ＭＳ Ｐゴシック" charset="-128"/>
            </a:endParaRPr>
          </a:p>
          <a:p>
            <a:pPr>
              <a:lnSpc>
                <a:spcPct val="90000"/>
              </a:lnSpc>
            </a:pPr>
            <a:endParaRPr lang="en-US" sz="2800" dirty="0" smtClean="0">
              <a:solidFill>
                <a:schemeClr val="tx1"/>
              </a:solidFill>
              <a:ea typeface="ＭＳ Ｐゴシック" charset="-128"/>
              <a:cs typeface="ＭＳ Ｐゴシック" charset="-128"/>
            </a:endParaRPr>
          </a:p>
          <a:p>
            <a:pPr>
              <a:lnSpc>
                <a:spcPct val="90000"/>
              </a:lnSpc>
            </a:pPr>
            <a:endParaRPr lang="en-US" sz="3600" dirty="0" smtClean="0">
              <a:solidFill>
                <a:schemeClr val="accent1"/>
              </a:solidFill>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1"/>
          <p:cNvSpPr>
            <a:spLocks noGrp="1"/>
          </p:cNvSpPr>
          <p:nvPr>
            <p:ph type="title"/>
          </p:nvPr>
        </p:nvSpPr>
        <p:spPr>
          <a:xfrm>
            <a:off x="-304800" y="838200"/>
            <a:ext cx="9448800" cy="914400"/>
          </a:xfrm>
        </p:spPr>
        <p:txBody>
          <a:bodyPr>
            <a:normAutofit fontScale="90000"/>
          </a:bodyPr>
          <a:lstStyle/>
          <a:p>
            <a:r>
              <a:rPr lang="en-US" b="1" dirty="0" smtClean="0">
                <a:ea typeface="ＭＳ Ｐゴシック" charset="-128"/>
                <a:cs typeface="ＭＳ Ｐゴシック" charset="-128"/>
              </a:rPr>
              <a:t>  One Oregon College’s </a:t>
            </a:r>
            <a:br>
              <a:rPr lang="en-US" b="1" dirty="0" smtClean="0">
                <a:ea typeface="ＭＳ Ｐゴシック" charset="-128"/>
                <a:cs typeface="ＭＳ Ｐゴシック" charset="-128"/>
              </a:rPr>
            </a:br>
            <a:r>
              <a:rPr lang="en-US" b="1" i="1" dirty="0" smtClean="0">
                <a:ea typeface="ＭＳ Ｐゴシック" charset="-128"/>
                <a:cs typeface="ＭＳ Ｐゴシック" charset="-128"/>
              </a:rPr>
              <a:t>CCSSE </a:t>
            </a:r>
            <a:r>
              <a:rPr lang="en-US" b="1" dirty="0" smtClean="0">
                <a:ea typeface="ＭＳ Ｐゴシック" charset="-128"/>
                <a:cs typeface="ＭＳ Ｐゴシック" charset="-128"/>
              </a:rPr>
              <a:t>Benchmarks</a:t>
            </a:r>
          </a:p>
        </p:txBody>
      </p:sp>
      <p:sp>
        <p:nvSpPr>
          <p:cNvPr id="56323" name="Content Placeholder 2"/>
          <p:cNvSpPr>
            <a:spLocks noGrp="1"/>
          </p:cNvSpPr>
          <p:nvPr>
            <p:ph idx="1"/>
          </p:nvPr>
        </p:nvSpPr>
        <p:spPr>
          <a:xfrm>
            <a:off x="241300" y="1676400"/>
            <a:ext cx="8674982" cy="4703763"/>
          </a:xfrm>
        </p:spPr>
        <p:txBody>
          <a:bodyPr/>
          <a:lstStyle/>
          <a:p>
            <a:pPr>
              <a:lnSpc>
                <a:spcPct val="90000"/>
              </a:lnSpc>
              <a:buNone/>
            </a:pPr>
            <a:r>
              <a:rPr lang="en-US" sz="2800" dirty="0" smtClean="0">
                <a:solidFill>
                  <a:schemeClr val="tx1"/>
                </a:solidFill>
                <a:ea typeface="ＭＳ Ｐゴシック" charset="-128"/>
                <a:cs typeface="ＭＳ Ｐゴシック" charset="-128"/>
              </a:rPr>
              <a:t>						     </a:t>
            </a:r>
            <a:r>
              <a:rPr lang="en-US" sz="1600" dirty="0" smtClean="0">
                <a:solidFill>
                  <a:schemeClr val="tx1"/>
                </a:solidFill>
                <a:ea typeface="ＭＳ Ｐゴシック" charset="-128"/>
                <a:cs typeface="ＭＳ Ｐゴシック" charset="-128"/>
              </a:rPr>
              <a:t>Your </a:t>
            </a:r>
            <a:r>
              <a:rPr lang="en-US" sz="1600" dirty="0" smtClean="0">
                <a:ea typeface="ＭＳ Ｐゴシック" charset="-128"/>
                <a:cs typeface="ＭＳ Ｐゴシック" charset="-128"/>
              </a:rPr>
              <a:t>C</a:t>
            </a:r>
            <a:r>
              <a:rPr lang="en-US" sz="1600" dirty="0" smtClean="0">
                <a:solidFill>
                  <a:schemeClr val="tx1"/>
                </a:solidFill>
                <a:ea typeface="ＭＳ Ｐゴシック" charset="-128"/>
                <a:cs typeface="ＭＳ Ｐゴシック" charset="-128"/>
              </a:rPr>
              <a:t>ollege  	</a:t>
            </a:r>
            <a:r>
              <a:rPr lang="en-US" sz="1600" dirty="0" smtClean="0">
                <a:ea typeface="ＭＳ Ｐゴシック" charset="-128"/>
                <a:cs typeface="ＭＳ Ｐゴシック" charset="-128"/>
              </a:rPr>
              <a:t>Small</a:t>
            </a:r>
            <a:r>
              <a:rPr lang="en-US" sz="1600" dirty="0" smtClean="0">
                <a:solidFill>
                  <a:schemeClr val="tx1"/>
                </a:solidFill>
                <a:ea typeface="ＭＳ Ｐゴシック" charset="-128"/>
                <a:cs typeface="ＭＳ Ｐゴシック" charset="-128"/>
              </a:rPr>
              <a:t> Colleges</a:t>
            </a:r>
          </a:p>
          <a:p>
            <a:pPr>
              <a:lnSpc>
                <a:spcPct val="90000"/>
              </a:lnSpc>
              <a:buNone/>
            </a:pPr>
            <a:endParaRPr lang="en-US" sz="2800" dirty="0" smtClean="0">
              <a:ea typeface="ＭＳ Ｐゴシック" charset="-128"/>
              <a:cs typeface="ＭＳ Ｐゴシック" charset="-128"/>
            </a:endParaRPr>
          </a:p>
          <a:p>
            <a:pPr>
              <a:lnSpc>
                <a:spcPct val="90000"/>
              </a:lnSpc>
              <a:buNone/>
            </a:pPr>
            <a:r>
              <a:rPr lang="en-US" b="1" dirty="0" smtClean="0">
                <a:solidFill>
                  <a:schemeClr val="tx2"/>
                </a:solidFill>
                <a:ea typeface="ＭＳ Ｐゴシック" charset="-128"/>
                <a:cs typeface="ＭＳ Ｐゴシック" charset="-128"/>
              </a:rPr>
              <a:t>Active &amp; Collaborative Learning</a:t>
            </a:r>
            <a:r>
              <a:rPr lang="en-US" sz="2800" dirty="0" smtClean="0">
                <a:solidFill>
                  <a:schemeClr val="tx2"/>
                </a:solidFill>
                <a:ea typeface="ＭＳ Ｐゴシック" charset="-128"/>
                <a:cs typeface="ＭＳ Ｐゴシック" charset="-128"/>
              </a:rPr>
              <a:t>	</a:t>
            </a:r>
            <a:r>
              <a:rPr lang="en-US" sz="2800" b="1" dirty="0" smtClean="0">
                <a:solidFill>
                  <a:srgbClr val="800000"/>
                </a:solidFill>
                <a:ea typeface="ＭＳ Ｐゴシック" charset="-128"/>
                <a:cs typeface="ＭＳ Ｐゴシック" charset="-128"/>
              </a:rPr>
              <a:t>46.1</a:t>
            </a:r>
            <a:r>
              <a:rPr lang="en-US" sz="2800" dirty="0" smtClean="0">
                <a:solidFill>
                  <a:schemeClr val="tx1"/>
                </a:solidFill>
                <a:ea typeface="ＭＳ Ｐゴシック" charset="-128"/>
                <a:cs typeface="ＭＳ Ｐゴシック" charset="-128"/>
              </a:rPr>
              <a:t>    </a:t>
            </a:r>
            <a:r>
              <a:rPr lang="en-US" sz="2800" dirty="0" smtClean="0">
                <a:ea typeface="ＭＳ Ｐゴシック" charset="-128"/>
                <a:cs typeface="ＭＳ Ｐゴシック" charset="-128"/>
              </a:rPr>
              <a:t>51.4</a:t>
            </a:r>
          </a:p>
          <a:p>
            <a:pPr>
              <a:lnSpc>
                <a:spcPct val="90000"/>
              </a:lnSpc>
              <a:buNone/>
            </a:pPr>
            <a:r>
              <a:rPr lang="en-US" b="1" dirty="0" smtClean="0">
                <a:solidFill>
                  <a:schemeClr val="tx2"/>
                </a:solidFill>
                <a:ea typeface="ＭＳ Ｐゴシック" charset="-128"/>
                <a:cs typeface="ＭＳ Ｐゴシック" charset="-128"/>
              </a:rPr>
              <a:t>Student Effort			</a:t>
            </a:r>
            <a:r>
              <a:rPr lang="en-US" sz="2800" dirty="0" smtClean="0">
                <a:solidFill>
                  <a:schemeClr val="tx1"/>
                </a:solidFill>
                <a:ea typeface="ＭＳ Ｐゴシック" charset="-128"/>
                <a:cs typeface="ＭＳ Ｐゴシック" charset="-128"/>
              </a:rPr>
              <a:t>	</a:t>
            </a:r>
            <a:r>
              <a:rPr lang="en-US" sz="2800" b="1" dirty="0" smtClean="0">
                <a:solidFill>
                  <a:srgbClr val="800000"/>
                </a:solidFill>
                <a:ea typeface="ＭＳ Ｐゴシック" charset="-128"/>
                <a:cs typeface="ＭＳ Ｐゴシック" charset="-128"/>
              </a:rPr>
              <a:t>46.5</a:t>
            </a:r>
            <a:r>
              <a:rPr lang="en-US" sz="2800" dirty="0" smtClean="0">
                <a:solidFill>
                  <a:schemeClr val="tx1"/>
                </a:solidFill>
                <a:ea typeface="ＭＳ Ｐゴシック" charset="-128"/>
                <a:cs typeface="ＭＳ Ｐゴシック" charset="-128"/>
              </a:rPr>
              <a:t>	  </a:t>
            </a:r>
            <a:r>
              <a:rPr lang="en-US" sz="2800" dirty="0" smtClean="0">
                <a:ea typeface="ＭＳ Ｐゴシック" charset="-128"/>
                <a:cs typeface="ＭＳ Ｐゴシック" charset="-128"/>
              </a:rPr>
              <a:t>51</a:t>
            </a:r>
            <a:r>
              <a:rPr lang="en-US" sz="2800" b="1" dirty="0" smtClean="0">
                <a:solidFill>
                  <a:srgbClr val="800000"/>
                </a:solidFill>
                <a:ea typeface="ＭＳ Ｐゴシック" charset="-128"/>
                <a:cs typeface="ＭＳ Ｐゴシック" charset="-128"/>
              </a:rPr>
              <a:t>	</a:t>
            </a:r>
            <a:r>
              <a:rPr lang="en-US" sz="2800" b="1" dirty="0" smtClean="0">
                <a:solidFill>
                  <a:schemeClr val="tx1"/>
                </a:solidFill>
                <a:ea typeface="ＭＳ Ｐゴシック" charset="-128"/>
                <a:cs typeface="ＭＳ Ｐゴシック" charset="-128"/>
              </a:rPr>
              <a:t>	</a:t>
            </a:r>
            <a:endParaRPr lang="en-US" sz="2800" b="1" dirty="0" smtClean="0">
              <a:solidFill>
                <a:schemeClr val="accent1"/>
              </a:solidFill>
              <a:ea typeface="ＭＳ Ｐゴシック" charset="-128"/>
              <a:cs typeface="ＭＳ Ｐゴシック" charset="-128"/>
            </a:endParaRPr>
          </a:p>
          <a:p>
            <a:pPr>
              <a:lnSpc>
                <a:spcPct val="90000"/>
              </a:lnSpc>
              <a:buNone/>
            </a:pPr>
            <a:r>
              <a:rPr lang="en-US" b="1" dirty="0" smtClean="0">
                <a:solidFill>
                  <a:schemeClr val="tx2"/>
                </a:solidFill>
                <a:ea typeface="ＭＳ Ｐゴシック" charset="-128"/>
                <a:cs typeface="ＭＳ Ｐゴシック" charset="-128"/>
              </a:rPr>
              <a:t>Academic Challenge		 </a:t>
            </a:r>
            <a:r>
              <a:rPr lang="en-US" b="1" dirty="0" smtClean="0">
                <a:solidFill>
                  <a:schemeClr val="tx1"/>
                </a:solidFill>
                <a:ea typeface="ＭＳ Ｐゴシック" charset="-128"/>
                <a:cs typeface="ＭＳ Ｐゴシック" charset="-128"/>
              </a:rPr>
              <a:t>	</a:t>
            </a:r>
            <a:r>
              <a:rPr lang="en-US" sz="2800" b="1" dirty="0" smtClean="0">
                <a:solidFill>
                  <a:srgbClr val="800000"/>
                </a:solidFill>
                <a:ea typeface="ＭＳ Ｐゴシック" charset="-128"/>
                <a:cs typeface="ＭＳ Ｐゴシック" charset="-128"/>
              </a:rPr>
              <a:t>46</a:t>
            </a:r>
            <a:r>
              <a:rPr lang="en-US" sz="2800" dirty="0" smtClean="0">
                <a:ea typeface="ＭＳ Ｐゴシック" charset="-128"/>
                <a:cs typeface="ＭＳ Ｐゴシック" charset="-128"/>
              </a:rPr>
              <a:t>	</a:t>
            </a:r>
            <a:r>
              <a:rPr lang="en-US" sz="2800" dirty="0" smtClean="0">
                <a:solidFill>
                  <a:schemeClr val="tx1"/>
                </a:solidFill>
                <a:ea typeface="ＭＳ Ｐゴシック" charset="-128"/>
                <a:cs typeface="ＭＳ Ｐゴシック" charset="-128"/>
              </a:rPr>
              <a:t>  </a:t>
            </a:r>
            <a:r>
              <a:rPr lang="en-US" sz="2800" dirty="0" smtClean="0">
                <a:ea typeface="ＭＳ Ｐゴシック" charset="-128"/>
                <a:cs typeface="ＭＳ Ｐゴシック" charset="-128"/>
              </a:rPr>
              <a:t>50.4</a:t>
            </a:r>
          </a:p>
          <a:p>
            <a:pPr>
              <a:lnSpc>
                <a:spcPct val="90000"/>
              </a:lnSpc>
              <a:buNone/>
            </a:pPr>
            <a:r>
              <a:rPr lang="en-US" b="1" dirty="0" smtClean="0">
                <a:solidFill>
                  <a:schemeClr val="tx2"/>
                </a:solidFill>
                <a:ea typeface="ＭＳ Ｐゴシック" charset="-128"/>
                <a:cs typeface="ＭＳ Ｐゴシック" charset="-128"/>
              </a:rPr>
              <a:t>Student-Faculty Interaction		</a:t>
            </a:r>
            <a:r>
              <a:rPr lang="en-US" sz="2800" b="1" dirty="0" smtClean="0">
                <a:solidFill>
                  <a:srgbClr val="800000"/>
                </a:solidFill>
                <a:ea typeface="ＭＳ Ｐゴシック" charset="-128"/>
                <a:cs typeface="ＭＳ Ｐゴシック" charset="-128"/>
              </a:rPr>
              <a:t>50.8 </a:t>
            </a:r>
            <a:r>
              <a:rPr lang="en-US" sz="2800" dirty="0" smtClean="0">
                <a:solidFill>
                  <a:schemeClr val="tx1"/>
                </a:solidFill>
                <a:ea typeface="ＭＳ Ｐゴシック" charset="-128"/>
                <a:cs typeface="ＭＳ Ｐゴシック" charset="-128"/>
              </a:rPr>
              <a:t>   </a:t>
            </a:r>
            <a:r>
              <a:rPr lang="en-US" sz="2800" dirty="0" smtClean="0">
                <a:ea typeface="ＭＳ Ｐゴシック" charset="-128"/>
                <a:cs typeface="ＭＳ Ｐゴシック" charset="-128"/>
              </a:rPr>
              <a:t>52.4</a:t>
            </a:r>
          </a:p>
          <a:p>
            <a:pPr>
              <a:lnSpc>
                <a:spcPct val="90000"/>
              </a:lnSpc>
              <a:buNone/>
            </a:pPr>
            <a:r>
              <a:rPr lang="en-US" b="1" dirty="0" smtClean="0">
                <a:solidFill>
                  <a:schemeClr val="tx2"/>
                </a:solidFill>
                <a:ea typeface="ＭＳ Ｐゴシック" charset="-128"/>
                <a:cs typeface="ＭＳ Ｐゴシック" charset="-128"/>
              </a:rPr>
              <a:t>Support for Learners</a:t>
            </a:r>
            <a:r>
              <a:rPr lang="en-US" sz="2800" dirty="0" smtClean="0">
                <a:solidFill>
                  <a:schemeClr val="tx1"/>
                </a:solidFill>
                <a:ea typeface="ＭＳ Ｐゴシック" charset="-128"/>
                <a:cs typeface="ＭＳ Ｐゴシック" charset="-128"/>
              </a:rPr>
              <a:t>			</a:t>
            </a:r>
            <a:r>
              <a:rPr lang="en-US" sz="2800" b="1" dirty="0" smtClean="0">
                <a:solidFill>
                  <a:srgbClr val="800000"/>
                </a:solidFill>
                <a:ea typeface="ＭＳ Ｐゴシック" charset="-128"/>
                <a:cs typeface="ＭＳ Ｐゴシック" charset="-128"/>
              </a:rPr>
              <a:t>48.6</a:t>
            </a:r>
            <a:r>
              <a:rPr lang="en-US" sz="2800" dirty="0" smtClean="0">
                <a:solidFill>
                  <a:schemeClr val="tx1"/>
                </a:solidFill>
                <a:ea typeface="ＭＳ Ｐゴシック" charset="-128"/>
                <a:cs typeface="ＭＳ Ｐゴシック" charset="-128"/>
              </a:rPr>
              <a:t>    </a:t>
            </a:r>
            <a:r>
              <a:rPr lang="en-US" sz="2800" dirty="0" smtClean="0">
                <a:ea typeface="ＭＳ Ｐゴシック" charset="-128"/>
                <a:cs typeface="ＭＳ Ｐゴシック" charset="-128"/>
              </a:rPr>
              <a:t>52.1</a:t>
            </a:r>
          </a:p>
          <a:p>
            <a:pPr>
              <a:lnSpc>
                <a:spcPct val="90000"/>
              </a:lnSpc>
              <a:buNone/>
            </a:pPr>
            <a:endParaRPr lang="en-US" sz="2800" dirty="0" smtClean="0">
              <a:solidFill>
                <a:schemeClr val="tx1"/>
              </a:solidFill>
              <a:ea typeface="ＭＳ Ｐゴシック" charset="-128"/>
              <a:cs typeface="ＭＳ Ｐゴシック" charset="-128"/>
            </a:endParaRPr>
          </a:p>
          <a:p>
            <a:pPr>
              <a:lnSpc>
                <a:spcPct val="90000"/>
              </a:lnSpc>
            </a:pPr>
            <a:endParaRPr lang="en-US" sz="2800" dirty="0" smtClean="0">
              <a:solidFill>
                <a:schemeClr val="tx1"/>
              </a:solidFill>
              <a:ea typeface="ＭＳ Ｐゴシック" charset="-128"/>
              <a:cs typeface="ＭＳ Ｐゴシック" charset="-128"/>
            </a:endParaRPr>
          </a:p>
          <a:p>
            <a:pPr>
              <a:lnSpc>
                <a:spcPct val="90000"/>
              </a:lnSpc>
            </a:pPr>
            <a:endParaRPr lang="en-US" sz="3600" dirty="0" smtClean="0">
              <a:solidFill>
                <a:schemeClr val="accent1"/>
              </a:solidFill>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304800" y="990600"/>
            <a:ext cx="8534400" cy="584775"/>
          </a:xfrm>
          <a:prstGeom prst="rect">
            <a:avLst/>
          </a:prstGeom>
        </p:spPr>
        <p:txBody>
          <a:bodyPr wrap="square">
            <a:spAutoFit/>
          </a:bodyPr>
          <a:lstStyle/>
          <a:p>
            <a:r>
              <a:rPr lang="en-US" sz="3200" b="1" kern="0" dirty="0" smtClean="0">
                <a:solidFill>
                  <a:srgbClr val="9F3A0D"/>
                </a:solidFill>
                <a:ea typeface="+mj-ea"/>
                <a:cs typeface="+mj-cs"/>
              </a:rPr>
              <a:t>Disaggregating Benchmark Data</a:t>
            </a:r>
            <a:endParaRPr lang="en-US" dirty="0">
              <a:solidFill>
                <a:srgbClr val="9F3A0D"/>
              </a:solidFill>
            </a:endParaRPr>
          </a:p>
        </p:txBody>
      </p:sp>
      <p:sp>
        <p:nvSpPr>
          <p:cNvPr id="5" name="Rectangle 3"/>
          <p:cNvSpPr txBox="1">
            <a:spLocks noChangeArrowheads="1"/>
          </p:cNvSpPr>
          <p:nvPr/>
        </p:nvSpPr>
        <p:spPr bwMode="auto">
          <a:xfrm>
            <a:off x="558800" y="1578557"/>
            <a:ext cx="8026400" cy="5016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1" indent="0" defTabSz="914400" rtl="0" eaLnBrk="0" fontAlgn="base" latinLnBrk="0" hangingPunct="0">
              <a:lnSpc>
                <a:spcPct val="100000"/>
              </a:lnSpc>
              <a:spcBef>
                <a:spcPts val="0"/>
              </a:spcBef>
              <a:spcAft>
                <a:spcPts val="0"/>
              </a:spcAft>
              <a:buClr>
                <a:srgbClr val="AD2F0D"/>
              </a:buClr>
              <a:buSzPct val="125000"/>
              <a:buFont typeface="Wingdings" pitchFamily="2" charset="2"/>
              <a:buNone/>
              <a:tabLst/>
              <a:defRPr/>
            </a:pPr>
            <a:r>
              <a:rPr lang="en-US" sz="2200" b="1" kern="0" dirty="0" smtClean="0">
                <a:solidFill>
                  <a:srgbClr val="102966"/>
                </a:solidFill>
                <a:latin typeface="Arial"/>
              </a:rPr>
              <a:t>Oregon Consortium</a:t>
            </a:r>
            <a:r>
              <a:rPr kumimoji="0" lang="en-US" sz="2200" b="1" i="0" u="none" strike="noStrike" kern="0" cap="none" spc="0" normalizeH="0" baseline="0" noProof="0" dirty="0" smtClean="0">
                <a:ln>
                  <a:noFill/>
                </a:ln>
                <a:solidFill>
                  <a:srgbClr val="102966"/>
                </a:solidFill>
                <a:effectLst/>
                <a:uLnTx/>
                <a:uFillTx/>
                <a:latin typeface="Arial"/>
              </a:rPr>
              <a:t>:  </a:t>
            </a:r>
          </a:p>
          <a:p>
            <a:pPr marL="0" marR="0" lvl="1" indent="0" defTabSz="914400" rtl="0" eaLnBrk="0" fontAlgn="base" latinLnBrk="0" hangingPunct="0">
              <a:lnSpc>
                <a:spcPct val="100000"/>
              </a:lnSpc>
              <a:spcBef>
                <a:spcPts val="0"/>
              </a:spcBef>
              <a:spcAft>
                <a:spcPts val="0"/>
              </a:spcAft>
              <a:buClr>
                <a:srgbClr val="AD2F0D"/>
              </a:buClr>
              <a:buSzPct val="125000"/>
              <a:buFont typeface="Wingdings" pitchFamily="2" charset="2"/>
              <a:buNone/>
              <a:tabLst/>
              <a:defRPr/>
            </a:pPr>
            <a:r>
              <a:rPr kumimoji="0" lang="en-US" sz="2200" b="1" i="1" u="none" strike="noStrike" kern="0" cap="none" spc="0" normalizeH="0" baseline="0" noProof="0" dirty="0" smtClean="0">
                <a:ln>
                  <a:noFill/>
                </a:ln>
                <a:solidFill>
                  <a:srgbClr val="102966"/>
                </a:solidFill>
                <a:effectLst/>
                <a:uLnTx/>
                <a:uFillTx/>
                <a:latin typeface="Arial"/>
              </a:rPr>
              <a:t>By Enrollment Status</a:t>
            </a:r>
            <a:endParaRPr kumimoji="0" lang="en-US" sz="2000" b="1" i="0" u="none" strike="noStrike" kern="0" cap="none" spc="0" normalizeH="0" baseline="0" noProof="0" dirty="0" smtClean="0">
              <a:ln>
                <a:noFill/>
              </a:ln>
              <a:solidFill>
                <a:srgbClr val="AD2F0D"/>
              </a:solidFill>
              <a:effectLst/>
              <a:uLnTx/>
              <a:uFillTx/>
              <a:latin typeface="Arial"/>
            </a:endParaRPr>
          </a:p>
          <a:p>
            <a:pPr marL="0" marR="0" lvl="1" indent="0" defTabSz="914400" rtl="0" eaLnBrk="0" fontAlgn="base" latinLnBrk="0" hangingPunct="0">
              <a:lnSpc>
                <a:spcPct val="100000"/>
              </a:lnSpc>
              <a:spcBef>
                <a:spcPts val="0"/>
              </a:spcBef>
              <a:spcAft>
                <a:spcPts val="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solidFill>
                  <a:srgbClr val="AD2F0D"/>
                </a:solidFill>
                <a:effectLst/>
                <a:uLnTx/>
                <a:uFillTx/>
                <a:latin typeface="Arial"/>
              </a:rPr>
              <a:t>   </a:t>
            </a:r>
            <a:r>
              <a:rPr kumimoji="0" lang="en-US" sz="2000" b="1" i="0" u="none" strike="noStrike" kern="0" cap="none" spc="0" normalizeH="0" baseline="0" noProof="0" dirty="0" smtClean="0">
                <a:ln>
                  <a:noFill/>
                </a:ln>
                <a:solidFill>
                  <a:srgbClr val="102966"/>
                </a:solidFill>
                <a:effectLst/>
                <a:uLnTx/>
                <a:uFillTx/>
                <a:latin typeface="Arial"/>
              </a:rPr>
              <a:t> 	</a:t>
            </a:r>
          </a:p>
          <a:p>
            <a:pPr marL="742950" marR="0" lvl="1" indent="-285750" algn="l" defTabSz="914400" rtl="0" eaLnBrk="0" fontAlgn="base" latinLnBrk="0" hangingPunct="0">
              <a:lnSpc>
                <a:spcPct val="80000"/>
              </a:lnSpc>
              <a:spcBef>
                <a:spcPct val="50000"/>
              </a:spcBef>
              <a:spcAft>
                <a:spcPct val="5000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solidFill>
                  <a:srgbClr val="102966"/>
                </a:solidFill>
                <a:effectLst/>
                <a:uLnTx/>
                <a:uFillTx/>
                <a:latin typeface="Arial"/>
              </a:rPr>
              <a:t>						</a:t>
            </a:r>
            <a:r>
              <a:rPr lang="en-US" sz="2000" b="1" u="sng" kern="0" dirty="0" smtClean="0">
                <a:solidFill>
                  <a:srgbClr val="102966"/>
                </a:solidFill>
                <a:latin typeface="Arial"/>
              </a:rPr>
              <a:t>FT</a:t>
            </a:r>
            <a:r>
              <a:rPr kumimoji="0" lang="en-US" sz="2000" b="1" i="0" u="none" strike="noStrike" kern="0" cap="none" spc="0" normalizeH="0" baseline="0" noProof="0" dirty="0" smtClean="0">
                <a:ln>
                  <a:noFill/>
                </a:ln>
                <a:solidFill>
                  <a:srgbClr val="102966"/>
                </a:solidFill>
                <a:effectLst/>
                <a:uLnTx/>
                <a:uFillTx/>
                <a:latin typeface="Arial"/>
              </a:rPr>
              <a:t>                </a:t>
            </a:r>
            <a:r>
              <a:rPr lang="en-US" sz="2000" b="1" u="sng" kern="0" dirty="0" smtClean="0">
                <a:solidFill>
                  <a:srgbClr val="AD2F0D"/>
                </a:solidFill>
                <a:latin typeface="Arial"/>
              </a:rPr>
              <a:t>P</a:t>
            </a:r>
            <a:r>
              <a:rPr kumimoji="0" lang="en-US" sz="2000" b="1" i="0" u="sng" strike="noStrike" kern="0" cap="none" spc="0" normalizeH="0" baseline="0" noProof="0" dirty="0" smtClean="0">
                <a:ln>
                  <a:noFill/>
                </a:ln>
                <a:solidFill>
                  <a:srgbClr val="AD2F0D"/>
                </a:solidFill>
                <a:effectLst/>
                <a:uLnTx/>
                <a:uFillTx/>
                <a:latin typeface="Arial"/>
              </a:rPr>
              <a:t>T</a:t>
            </a:r>
          </a:p>
          <a:p>
            <a:pPr marL="0" marR="0" lvl="1" indent="-565150" algn="l" defTabSz="914400" rtl="0" eaLnBrk="0" fontAlgn="base" latinLnBrk="0" hangingPunct="0">
              <a:lnSpc>
                <a:spcPct val="150000"/>
              </a:lnSpc>
              <a:spcBef>
                <a:spcPts val="0"/>
              </a:spcBef>
              <a:spcAft>
                <a:spcPts val="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effectLst/>
                <a:uLnTx/>
                <a:uFillTx/>
                <a:latin typeface="Arial"/>
              </a:rPr>
              <a:t>Active and Collaborative Learning    </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noProof="0" dirty="0" smtClean="0">
                <a:solidFill>
                  <a:srgbClr val="102966"/>
                </a:solidFill>
                <a:latin typeface="Arial"/>
              </a:rPr>
              <a:t>55.9</a:t>
            </a:r>
            <a:r>
              <a:rPr kumimoji="0" lang="en-US" sz="2000" b="1" i="0" u="none" strike="noStrike" kern="0" cap="none" spc="0" normalizeH="0" baseline="0" noProof="0" dirty="0" smtClean="0">
                <a:ln>
                  <a:noFill/>
                </a:ln>
                <a:solidFill>
                  <a:srgbClr val="AD2F0D"/>
                </a:solidFill>
                <a:effectLst/>
                <a:uLnTx/>
                <a:uFillTx/>
                <a:latin typeface="Arial"/>
              </a:rPr>
              <a:t>	      47.1</a:t>
            </a:r>
          </a:p>
          <a:p>
            <a:pPr marL="0" marR="0" lvl="1" indent="-565150" algn="l" defTabSz="914400" rtl="0" eaLnBrk="0" fontAlgn="base" latinLnBrk="0" hangingPunct="0">
              <a:lnSpc>
                <a:spcPct val="150000"/>
              </a:lnSpc>
              <a:spcBef>
                <a:spcPts val="0"/>
              </a:spcBef>
              <a:spcAft>
                <a:spcPts val="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effectLst/>
                <a:uLnTx/>
                <a:uFillTx/>
                <a:latin typeface="Arial"/>
              </a:rPr>
              <a:t>Student Effort                      </a:t>
            </a:r>
            <a:r>
              <a:rPr kumimoji="0" lang="en-US" sz="2000" b="1" i="0" u="none" strike="noStrike" kern="0" cap="none" spc="0" normalizeH="0" baseline="0" noProof="0" dirty="0" smtClean="0">
                <a:ln>
                  <a:noFill/>
                </a:ln>
                <a:solidFill>
                  <a:srgbClr val="AD2F0D"/>
                </a:solidFill>
                <a:effectLst/>
                <a:uLnTx/>
                <a:uFillTx/>
                <a:latin typeface="Arial"/>
              </a:rPr>
              <a:t>		</a:t>
            </a:r>
            <a:r>
              <a:rPr kumimoji="0" lang="en-US" sz="2000" b="1" i="0" u="none" strike="noStrike" kern="0" cap="none" spc="0" normalizeH="0" baseline="0" noProof="0" dirty="0" smtClean="0">
                <a:ln>
                  <a:noFill/>
                </a:ln>
                <a:solidFill>
                  <a:srgbClr val="102966"/>
                </a:solidFill>
                <a:effectLst/>
                <a:uLnTx/>
                <a:uFillTx/>
                <a:latin typeface="Arial"/>
              </a:rPr>
              <a:t>54.2</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dirty="0" smtClean="0">
                <a:solidFill>
                  <a:srgbClr val="AD2F0D"/>
                </a:solidFill>
                <a:latin typeface="Arial"/>
              </a:rPr>
              <a:t>47.4</a:t>
            </a:r>
            <a:endParaRPr kumimoji="0" lang="en-US" sz="2000" b="1" i="0" u="none" strike="noStrike" kern="0" cap="none" spc="0" normalizeH="0" baseline="0" noProof="0" dirty="0" smtClean="0">
              <a:ln>
                <a:noFill/>
              </a:ln>
              <a:solidFill>
                <a:srgbClr val="AD2F0D"/>
              </a:solidFill>
              <a:effectLst/>
              <a:uLnTx/>
              <a:uFillTx/>
              <a:latin typeface="Arial"/>
            </a:endParaRPr>
          </a:p>
          <a:p>
            <a:pPr marL="0" marR="0" lvl="1" indent="-565150" algn="l" defTabSz="914400" rtl="0" eaLnBrk="0" fontAlgn="base" latinLnBrk="0" hangingPunct="0">
              <a:lnSpc>
                <a:spcPct val="150000"/>
              </a:lnSpc>
              <a:spcBef>
                <a:spcPts val="0"/>
              </a:spcBef>
              <a:spcAft>
                <a:spcPts val="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effectLst/>
                <a:uLnTx/>
                <a:uFillTx/>
                <a:latin typeface="Arial"/>
              </a:rPr>
              <a:t>Academic Challenge           </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noProof="0" dirty="0" smtClean="0">
                <a:solidFill>
                  <a:srgbClr val="102966"/>
                </a:solidFill>
                <a:latin typeface="Arial"/>
              </a:rPr>
              <a:t>55.9</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dirty="0" smtClean="0">
                <a:solidFill>
                  <a:srgbClr val="AD2F0D"/>
                </a:solidFill>
                <a:latin typeface="Arial"/>
              </a:rPr>
              <a:t>46.5</a:t>
            </a:r>
            <a:endParaRPr kumimoji="0" lang="en-US" sz="2000" b="1" i="0" u="none" strike="noStrike" kern="0" cap="none" spc="0" normalizeH="0" baseline="0" noProof="0" dirty="0" smtClean="0">
              <a:ln>
                <a:noFill/>
              </a:ln>
              <a:solidFill>
                <a:srgbClr val="AD2F0D"/>
              </a:solidFill>
              <a:effectLst/>
              <a:uLnTx/>
              <a:uFillTx/>
              <a:latin typeface="Arial"/>
            </a:endParaRPr>
          </a:p>
          <a:p>
            <a:pPr marL="0" marR="0" lvl="1" indent="-565150" algn="l" defTabSz="914400" rtl="0" eaLnBrk="0" fontAlgn="base" latinLnBrk="0" hangingPunct="0">
              <a:lnSpc>
                <a:spcPct val="150000"/>
              </a:lnSpc>
              <a:spcBef>
                <a:spcPts val="0"/>
              </a:spcBef>
              <a:spcAft>
                <a:spcPts val="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effectLst/>
                <a:uLnTx/>
                <a:uFillTx/>
                <a:latin typeface="Arial"/>
              </a:rPr>
              <a:t>Student-Faculty  Interaction            </a:t>
            </a:r>
            <a:r>
              <a:rPr kumimoji="0" lang="en-US" sz="2000" b="1" i="0" u="none" strike="noStrike" kern="0" cap="none" spc="0" normalizeH="0" baseline="0" noProof="0" dirty="0" smtClean="0">
                <a:ln>
                  <a:noFill/>
                </a:ln>
                <a:solidFill>
                  <a:srgbClr val="AD2F0D"/>
                </a:solidFill>
                <a:effectLst/>
                <a:uLnTx/>
                <a:uFillTx/>
                <a:latin typeface="Arial"/>
              </a:rPr>
              <a:t>	</a:t>
            </a:r>
            <a:r>
              <a:rPr kumimoji="0" lang="en-US" sz="2000" b="1" i="0" u="none" strike="noStrike" kern="0" cap="none" spc="0" normalizeH="0" baseline="0" noProof="0" dirty="0" smtClean="0">
                <a:ln>
                  <a:noFill/>
                </a:ln>
                <a:solidFill>
                  <a:srgbClr val="102966"/>
                </a:solidFill>
                <a:effectLst/>
                <a:uLnTx/>
                <a:uFillTx/>
                <a:latin typeface="Arial"/>
              </a:rPr>
              <a:t>55.6</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dirty="0" smtClean="0">
                <a:solidFill>
                  <a:srgbClr val="AD2F0D"/>
                </a:solidFill>
                <a:latin typeface="Arial"/>
              </a:rPr>
              <a:t>46.8</a:t>
            </a:r>
            <a:r>
              <a:rPr kumimoji="0" lang="en-US" sz="2000" b="1" i="0" u="none" strike="noStrike" kern="0" cap="none" spc="0" normalizeH="0" baseline="0" noProof="0" dirty="0" smtClean="0">
                <a:ln>
                  <a:noFill/>
                </a:ln>
                <a:solidFill>
                  <a:srgbClr val="AD2F0D"/>
                </a:solidFill>
                <a:effectLst/>
                <a:uLnTx/>
                <a:uFillTx/>
                <a:latin typeface="Arial"/>
              </a:rPr>
              <a:t>                                  </a:t>
            </a:r>
            <a:r>
              <a:rPr kumimoji="0" lang="en-US" sz="2000" b="1" i="0" u="none" strike="noStrike" kern="0" cap="none" spc="0" normalizeH="0" baseline="0" noProof="0" dirty="0" smtClean="0">
                <a:ln>
                  <a:noFill/>
                </a:ln>
                <a:effectLst/>
                <a:uLnTx/>
                <a:uFillTx/>
                <a:latin typeface="Arial"/>
              </a:rPr>
              <a:t>Support for Learners</a:t>
            </a:r>
            <a:r>
              <a:rPr kumimoji="0" lang="en-US" sz="2000" b="1" i="0" u="none" strike="noStrike" kern="0" cap="none" spc="0" normalizeH="0" baseline="0" noProof="0" dirty="0" smtClean="0">
                <a:ln>
                  <a:noFill/>
                </a:ln>
                <a:solidFill>
                  <a:srgbClr val="AD2F0D"/>
                </a:solidFill>
                <a:effectLst/>
                <a:uLnTx/>
                <a:uFillTx/>
                <a:latin typeface="Arial"/>
              </a:rPr>
              <a:t>	 		</a:t>
            </a:r>
            <a:r>
              <a:rPr kumimoji="0" lang="en-US" sz="2000" b="1" i="0" u="none" strike="noStrike" kern="0" cap="none" spc="0" normalizeH="0" baseline="0" noProof="0" dirty="0" smtClean="0">
                <a:ln>
                  <a:noFill/>
                </a:ln>
                <a:solidFill>
                  <a:srgbClr val="102966"/>
                </a:solidFill>
                <a:effectLst/>
                <a:uLnTx/>
                <a:uFillTx/>
                <a:latin typeface="Arial"/>
              </a:rPr>
              <a:t>50.0</a:t>
            </a:r>
            <a:r>
              <a:rPr kumimoji="0" lang="en-US" sz="2000" b="1" i="0" u="none" strike="noStrike" kern="0" cap="none" spc="0" normalizeH="0" noProof="0" dirty="0" smtClean="0">
                <a:ln>
                  <a:noFill/>
                </a:ln>
                <a:solidFill>
                  <a:srgbClr val="102966"/>
                </a:solidFill>
                <a:effectLst/>
                <a:uLnTx/>
                <a:uFillTx/>
                <a:latin typeface="Arial"/>
              </a:rPr>
              <a:t>   </a:t>
            </a:r>
            <a:r>
              <a:rPr kumimoji="0" lang="en-US" sz="2000" b="1" i="0" u="none" strike="noStrike" kern="0" cap="none" spc="0" normalizeH="0" baseline="0" noProof="0" dirty="0" smtClean="0">
                <a:ln>
                  <a:noFill/>
                </a:ln>
                <a:solidFill>
                  <a:srgbClr val="AD2F0D"/>
                </a:solidFill>
                <a:effectLst/>
                <a:uLnTx/>
                <a:uFillTx/>
                <a:latin typeface="Arial"/>
              </a:rPr>
              <a:t>         46.0</a:t>
            </a:r>
          </a:p>
          <a:p>
            <a:pPr marL="742950" marR="0" lvl="1" indent="-285750" algn="l" defTabSz="914400" rtl="0" eaLnBrk="0" fontAlgn="base" latinLnBrk="0" hangingPunct="0">
              <a:lnSpc>
                <a:spcPct val="80000"/>
              </a:lnSpc>
              <a:spcBef>
                <a:spcPct val="50000"/>
              </a:spcBef>
              <a:spcAft>
                <a:spcPct val="50000"/>
              </a:spcAft>
              <a:buClr>
                <a:srgbClr val="AD2F0D"/>
              </a:buClr>
              <a:buSzPct val="125000"/>
              <a:buFont typeface="Wingdings" pitchFamily="2" charset="2"/>
              <a:buNone/>
              <a:tabLst/>
              <a:defRPr/>
            </a:pPr>
            <a:endParaRPr kumimoji="0" lang="en-US" sz="2000" b="1" i="0" u="none" strike="noStrike" kern="0" cap="none" spc="0" normalizeH="0" baseline="0" noProof="0" dirty="0" smtClean="0">
              <a:ln>
                <a:noFill/>
              </a:ln>
              <a:solidFill>
                <a:srgbClr val="102966"/>
              </a:solidFill>
              <a:effectLst/>
              <a:uLnTx/>
              <a:uFillTx/>
              <a:latin typeface="Arial"/>
            </a:endParaRPr>
          </a:p>
        </p:txBody>
      </p:sp>
      <p:sp>
        <p:nvSpPr>
          <p:cNvPr id="6" name="TextBox 5"/>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
        <p:nvSpPr>
          <p:cNvPr id="7" name="TextBox 6"/>
          <p:cNvSpPr txBox="1"/>
          <p:nvPr/>
        </p:nvSpPr>
        <p:spPr>
          <a:xfrm>
            <a:off x="0" y="6595057"/>
            <a:ext cx="1943100" cy="230832"/>
          </a:xfrm>
          <a:prstGeom prst="rect">
            <a:avLst/>
          </a:prstGeom>
          <a:noFill/>
        </p:spPr>
        <p:txBody>
          <a:bodyPr wrap="square" rtlCol="0">
            <a:spAutoFit/>
          </a:bodyPr>
          <a:lstStyle/>
          <a:p>
            <a:r>
              <a:rPr lang="en-US" sz="900" i="1" dirty="0" smtClean="0"/>
              <a:t>Source: 2014 CCSSE data</a:t>
            </a:r>
            <a:endParaRPr lang="en-US" sz="900" i="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224192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304800" y="990600"/>
            <a:ext cx="8534400" cy="584775"/>
          </a:xfrm>
          <a:prstGeom prst="rect">
            <a:avLst/>
          </a:prstGeom>
        </p:spPr>
        <p:txBody>
          <a:bodyPr wrap="square">
            <a:spAutoFit/>
          </a:bodyPr>
          <a:lstStyle/>
          <a:p>
            <a:r>
              <a:rPr lang="en-US" sz="3200" b="1" kern="0" dirty="0" smtClean="0">
                <a:solidFill>
                  <a:srgbClr val="9F3A0D"/>
                </a:solidFill>
                <a:ea typeface="+mj-ea"/>
                <a:cs typeface="+mj-cs"/>
              </a:rPr>
              <a:t>Disaggregating Benchmark Data</a:t>
            </a:r>
            <a:endParaRPr lang="en-US" dirty="0">
              <a:solidFill>
                <a:srgbClr val="9F3A0D"/>
              </a:solidFill>
            </a:endParaRPr>
          </a:p>
        </p:txBody>
      </p:sp>
      <p:sp>
        <p:nvSpPr>
          <p:cNvPr id="5" name="Rectangle 3"/>
          <p:cNvSpPr txBox="1">
            <a:spLocks noChangeArrowheads="1"/>
          </p:cNvSpPr>
          <p:nvPr/>
        </p:nvSpPr>
        <p:spPr bwMode="auto">
          <a:xfrm>
            <a:off x="558800" y="1578557"/>
            <a:ext cx="8026400" cy="5016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1" indent="0" defTabSz="914400" rtl="0" eaLnBrk="0" fontAlgn="base" latinLnBrk="0" hangingPunct="0">
              <a:lnSpc>
                <a:spcPct val="100000"/>
              </a:lnSpc>
              <a:spcBef>
                <a:spcPts val="0"/>
              </a:spcBef>
              <a:spcAft>
                <a:spcPts val="0"/>
              </a:spcAft>
              <a:buClr>
                <a:srgbClr val="AD2F0D"/>
              </a:buClr>
              <a:buSzPct val="125000"/>
              <a:buFont typeface="Wingdings" pitchFamily="2" charset="2"/>
              <a:buNone/>
              <a:tabLst/>
              <a:defRPr/>
            </a:pPr>
            <a:r>
              <a:rPr lang="en-US" sz="2200" b="1" kern="0" dirty="0" smtClean="0">
                <a:solidFill>
                  <a:srgbClr val="102966"/>
                </a:solidFill>
                <a:latin typeface="Arial"/>
              </a:rPr>
              <a:t>Oregon Consortium</a:t>
            </a:r>
            <a:r>
              <a:rPr kumimoji="0" lang="en-US" sz="2200" b="1" i="0" u="none" strike="noStrike" kern="0" cap="none" spc="0" normalizeH="0" baseline="0" noProof="0" dirty="0" smtClean="0">
                <a:ln>
                  <a:noFill/>
                </a:ln>
                <a:solidFill>
                  <a:srgbClr val="102966"/>
                </a:solidFill>
                <a:effectLst/>
                <a:uLnTx/>
                <a:uFillTx/>
                <a:latin typeface="Arial"/>
              </a:rPr>
              <a:t>:  </a:t>
            </a:r>
          </a:p>
          <a:p>
            <a:pPr marL="0" marR="0" lvl="1" indent="0" defTabSz="914400" rtl="0" eaLnBrk="0" fontAlgn="base" latinLnBrk="0" hangingPunct="0">
              <a:lnSpc>
                <a:spcPct val="100000"/>
              </a:lnSpc>
              <a:spcBef>
                <a:spcPts val="0"/>
              </a:spcBef>
              <a:spcAft>
                <a:spcPts val="0"/>
              </a:spcAft>
              <a:buClr>
                <a:srgbClr val="AD2F0D"/>
              </a:buClr>
              <a:buSzPct val="125000"/>
              <a:buFont typeface="Wingdings" pitchFamily="2" charset="2"/>
              <a:buNone/>
              <a:tabLst/>
              <a:defRPr/>
            </a:pPr>
            <a:r>
              <a:rPr kumimoji="0" lang="en-US" sz="2200" b="1" i="1" u="none" strike="noStrike" kern="0" cap="none" spc="0" normalizeH="0" baseline="0" noProof="0" dirty="0" smtClean="0">
                <a:ln>
                  <a:noFill/>
                </a:ln>
                <a:solidFill>
                  <a:srgbClr val="102966"/>
                </a:solidFill>
                <a:effectLst/>
                <a:uLnTx/>
                <a:uFillTx/>
                <a:latin typeface="Arial"/>
              </a:rPr>
              <a:t>Developmental Status</a:t>
            </a:r>
            <a:endParaRPr kumimoji="0" lang="en-US" sz="2000" b="1" i="0" u="none" strike="noStrike" kern="0" cap="none" spc="0" normalizeH="0" baseline="0" noProof="0" dirty="0" smtClean="0">
              <a:ln>
                <a:noFill/>
              </a:ln>
              <a:solidFill>
                <a:srgbClr val="AD2F0D"/>
              </a:solidFill>
              <a:effectLst/>
              <a:uLnTx/>
              <a:uFillTx/>
              <a:latin typeface="Arial"/>
            </a:endParaRPr>
          </a:p>
          <a:p>
            <a:pPr marL="0" marR="0" lvl="1" indent="0" defTabSz="914400" rtl="0" eaLnBrk="0" fontAlgn="base" latinLnBrk="0" hangingPunct="0">
              <a:lnSpc>
                <a:spcPct val="100000"/>
              </a:lnSpc>
              <a:spcBef>
                <a:spcPts val="0"/>
              </a:spcBef>
              <a:spcAft>
                <a:spcPts val="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solidFill>
                  <a:srgbClr val="AD2F0D"/>
                </a:solidFill>
                <a:effectLst/>
                <a:uLnTx/>
                <a:uFillTx/>
                <a:latin typeface="Arial"/>
              </a:rPr>
              <a:t>   </a:t>
            </a:r>
            <a:r>
              <a:rPr kumimoji="0" lang="en-US" sz="2000" b="1" i="0" u="none" strike="noStrike" kern="0" cap="none" spc="0" normalizeH="0" baseline="0" noProof="0" dirty="0" smtClean="0">
                <a:ln>
                  <a:noFill/>
                </a:ln>
                <a:solidFill>
                  <a:srgbClr val="102966"/>
                </a:solidFill>
                <a:effectLst/>
                <a:uLnTx/>
                <a:uFillTx/>
                <a:latin typeface="Arial"/>
              </a:rPr>
              <a:t> 	</a:t>
            </a:r>
          </a:p>
          <a:p>
            <a:pPr marL="742950" marR="0" lvl="1" indent="-285750" algn="l" defTabSz="914400" rtl="0" eaLnBrk="0" fontAlgn="base" latinLnBrk="0" hangingPunct="0">
              <a:lnSpc>
                <a:spcPct val="80000"/>
              </a:lnSpc>
              <a:spcBef>
                <a:spcPct val="50000"/>
              </a:spcBef>
              <a:spcAft>
                <a:spcPct val="5000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solidFill>
                  <a:srgbClr val="102966"/>
                </a:solidFill>
                <a:effectLst/>
                <a:uLnTx/>
                <a:uFillTx/>
                <a:latin typeface="Arial"/>
              </a:rPr>
              <a:t>						</a:t>
            </a:r>
            <a:r>
              <a:rPr kumimoji="0" lang="en-US" sz="2000" b="1" i="0" u="sng" strike="noStrike" kern="0" cap="none" spc="0" normalizeH="0" baseline="0" noProof="0" dirty="0" smtClean="0">
                <a:ln>
                  <a:noFill/>
                </a:ln>
                <a:solidFill>
                  <a:srgbClr val="102966"/>
                </a:solidFill>
                <a:effectLst/>
                <a:uLnTx/>
                <a:uFillTx/>
                <a:latin typeface="Arial"/>
              </a:rPr>
              <a:t>Dev</a:t>
            </a:r>
            <a:r>
              <a:rPr kumimoji="0" lang="en-US" sz="2000" b="1" i="0" u="none" strike="noStrike" kern="0" cap="none" spc="0" normalizeH="0" baseline="0" noProof="0" dirty="0" smtClean="0">
                <a:ln>
                  <a:noFill/>
                </a:ln>
                <a:solidFill>
                  <a:srgbClr val="102966"/>
                </a:solidFill>
                <a:effectLst/>
                <a:uLnTx/>
                <a:uFillTx/>
                <a:latin typeface="Arial"/>
              </a:rPr>
              <a:t>             </a:t>
            </a:r>
            <a:r>
              <a:rPr kumimoji="0" lang="en-US" sz="2000" b="1" i="0" u="sng" strike="noStrike" kern="0" cap="none" spc="0" normalizeH="0" baseline="0" noProof="0" dirty="0" smtClean="0">
                <a:ln>
                  <a:noFill/>
                </a:ln>
                <a:solidFill>
                  <a:srgbClr val="AD2F0D"/>
                </a:solidFill>
                <a:effectLst/>
                <a:uLnTx/>
                <a:uFillTx/>
                <a:latin typeface="Arial"/>
              </a:rPr>
              <a:t>Non-Dev</a:t>
            </a:r>
          </a:p>
          <a:p>
            <a:pPr marL="0" marR="0" lvl="1" indent="-565150" algn="l" defTabSz="914400" rtl="0" eaLnBrk="0" fontAlgn="base" latinLnBrk="0" hangingPunct="0">
              <a:lnSpc>
                <a:spcPct val="150000"/>
              </a:lnSpc>
              <a:spcBef>
                <a:spcPts val="0"/>
              </a:spcBef>
              <a:spcAft>
                <a:spcPts val="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effectLst/>
                <a:uLnTx/>
                <a:uFillTx/>
                <a:latin typeface="Arial"/>
              </a:rPr>
              <a:t>Active and Collaborative Learning    </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noProof="0" dirty="0" smtClean="0">
                <a:solidFill>
                  <a:srgbClr val="102966"/>
                </a:solidFill>
                <a:latin typeface="Arial"/>
              </a:rPr>
              <a:t>52.3</a:t>
            </a:r>
            <a:r>
              <a:rPr kumimoji="0" lang="en-US" sz="2000" b="1" i="0" u="none" strike="noStrike" kern="0" cap="none" spc="0" normalizeH="0" baseline="0" noProof="0" dirty="0" smtClean="0">
                <a:ln>
                  <a:noFill/>
                </a:ln>
                <a:solidFill>
                  <a:srgbClr val="AD2F0D"/>
                </a:solidFill>
                <a:effectLst/>
                <a:uLnTx/>
                <a:uFillTx/>
                <a:latin typeface="Arial"/>
              </a:rPr>
              <a:t>	      49.6</a:t>
            </a:r>
          </a:p>
          <a:p>
            <a:pPr marL="0" marR="0" lvl="1" indent="-565150" algn="l" defTabSz="914400" rtl="0" eaLnBrk="0" fontAlgn="base" latinLnBrk="0" hangingPunct="0">
              <a:lnSpc>
                <a:spcPct val="150000"/>
              </a:lnSpc>
              <a:spcBef>
                <a:spcPts val="0"/>
              </a:spcBef>
              <a:spcAft>
                <a:spcPts val="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effectLst/>
                <a:uLnTx/>
                <a:uFillTx/>
                <a:latin typeface="Arial"/>
              </a:rPr>
              <a:t>Student Effort                      </a:t>
            </a:r>
            <a:r>
              <a:rPr kumimoji="0" lang="en-US" sz="2000" b="1" i="0" u="none" strike="noStrike" kern="0" cap="none" spc="0" normalizeH="0" baseline="0" noProof="0" dirty="0" smtClean="0">
                <a:ln>
                  <a:noFill/>
                </a:ln>
                <a:solidFill>
                  <a:srgbClr val="AD2F0D"/>
                </a:solidFill>
                <a:effectLst/>
                <a:uLnTx/>
                <a:uFillTx/>
                <a:latin typeface="Arial"/>
              </a:rPr>
              <a:t>		</a:t>
            </a:r>
            <a:r>
              <a:rPr kumimoji="0" lang="en-US" sz="2000" b="1" i="0" u="none" strike="noStrike" kern="0" cap="none" spc="0" normalizeH="0" baseline="0" noProof="0" dirty="0" smtClean="0">
                <a:ln>
                  <a:noFill/>
                </a:ln>
                <a:solidFill>
                  <a:srgbClr val="102966"/>
                </a:solidFill>
                <a:effectLst/>
                <a:uLnTx/>
                <a:uFillTx/>
                <a:latin typeface="Arial"/>
              </a:rPr>
              <a:t>54.6</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dirty="0" smtClean="0">
                <a:solidFill>
                  <a:srgbClr val="AD2F0D"/>
                </a:solidFill>
                <a:latin typeface="Arial"/>
              </a:rPr>
              <a:t>45.2</a:t>
            </a:r>
            <a:endParaRPr kumimoji="0" lang="en-US" sz="2000" b="1" i="0" u="none" strike="noStrike" kern="0" cap="none" spc="0" normalizeH="0" baseline="0" noProof="0" dirty="0" smtClean="0">
              <a:ln>
                <a:noFill/>
              </a:ln>
              <a:solidFill>
                <a:srgbClr val="AD2F0D"/>
              </a:solidFill>
              <a:effectLst/>
              <a:uLnTx/>
              <a:uFillTx/>
              <a:latin typeface="Arial"/>
            </a:endParaRPr>
          </a:p>
          <a:p>
            <a:pPr marL="0" marR="0" lvl="1" indent="-565150" algn="l" defTabSz="914400" rtl="0" eaLnBrk="0" fontAlgn="base" latinLnBrk="0" hangingPunct="0">
              <a:lnSpc>
                <a:spcPct val="150000"/>
              </a:lnSpc>
              <a:spcBef>
                <a:spcPts val="0"/>
              </a:spcBef>
              <a:spcAft>
                <a:spcPts val="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effectLst/>
                <a:uLnTx/>
                <a:uFillTx/>
                <a:latin typeface="Arial"/>
              </a:rPr>
              <a:t>Academic Challenge           </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noProof="0" dirty="0" smtClean="0">
                <a:solidFill>
                  <a:srgbClr val="102966"/>
                </a:solidFill>
                <a:latin typeface="Arial"/>
              </a:rPr>
              <a:t>53.6</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dirty="0" smtClean="0">
                <a:solidFill>
                  <a:srgbClr val="AD2F0D"/>
                </a:solidFill>
                <a:latin typeface="Arial"/>
              </a:rPr>
              <a:t>47.9</a:t>
            </a:r>
            <a:endParaRPr kumimoji="0" lang="en-US" sz="2000" b="1" i="0" u="none" strike="noStrike" kern="0" cap="none" spc="0" normalizeH="0" baseline="0" noProof="0" dirty="0" smtClean="0">
              <a:ln>
                <a:noFill/>
              </a:ln>
              <a:solidFill>
                <a:srgbClr val="AD2F0D"/>
              </a:solidFill>
              <a:effectLst/>
              <a:uLnTx/>
              <a:uFillTx/>
              <a:latin typeface="Arial"/>
            </a:endParaRPr>
          </a:p>
          <a:p>
            <a:pPr marL="0" marR="0" lvl="1" indent="-565150" algn="l" defTabSz="914400" rtl="0" eaLnBrk="0" fontAlgn="base" latinLnBrk="0" hangingPunct="0">
              <a:lnSpc>
                <a:spcPct val="150000"/>
              </a:lnSpc>
              <a:spcBef>
                <a:spcPts val="0"/>
              </a:spcBef>
              <a:spcAft>
                <a:spcPts val="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effectLst/>
                <a:uLnTx/>
                <a:uFillTx/>
                <a:latin typeface="Arial"/>
              </a:rPr>
              <a:t>Student-Faculty  Interaction            </a:t>
            </a:r>
            <a:r>
              <a:rPr kumimoji="0" lang="en-US" sz="2000" b="1" i="0" u="none" strike="noStrike" kern="0" cap="none" spc="0" normalizeH="0" baseline="0" noProof="0" dirty="0" smtClean="0">
                <a:ln>
                  <a:noFill/>
                </a:ln>
                <a:solidFill>
                  <a:srgbClr val="AD2F0D"/>
                </a:solidFill>
                <a:effectLst/>
                <a:uLnTx/>
                <a:uFillTx/>
                <a:latin typeface="Arial"/>
              </a:rPr>
              <a:t>	</a:t>
            </a:r>
            <a:r>
              <a:rPr kumimoji="0" lang="en-US" sz="2000" b="1" i="0" u="none" strike="noStrike" kern="0" cap="none" spc="0" normalizeH="0" baseline="0" noProof="0" dirty="0" smtClean="0">
                <a:ln>
                  <a:noFill/>
                </a:ln>
                <a:solidFill>
                  <a:srgbClr val="102966"/>
                </a:solidFill>
                <a:effectLst/>
                <a:uLnTx/>
                <a:uFillTx/>
                <a:latin typeface="Arial"/>
              </a:rPr>
              <a:t>53.3</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dirty="0" smtClean="0">
                <a:solidFill>
                  <a:srgbClr val="AD2F0D"/>
                </a:solidFill>
                <a:latin typeface="Arial"/>
              </a:rPr>
              <a:t>47.8</a:t>
            </a:r>
            <a:r>
              <a:rPr kumimoji="0" lang="en-US" sz="2000" b="1" i="0" u="none" strike="noStrike" kern="0" cap="none" spc="0" normalizeH="0" baseline="0" noProof="0" dirty="0" smtClean="0">
                <a:ln>
                  <a:noFill/>
                </a:ln>
                <a:solidFill>
                  <a:srgbClr val="AD2F0D"/>
                </a:solidFill>
                <a:effectLst/>
                <a:uLnTx/>
                <a:uFillTx/>
                <a:latin typeface="Arial"/>
              </a:rPr>
              <a:t>                                  </a:t>
            </a:r>
            <a:r>
              <a:rPr kumimoji="0" lang="en-US" sz="2000" b="1" i="0" u="none" strike="noStrike" kern="0" cap="none" spc="0" normalizeH="0" baseline="0" noProof="0" dirty="0" smtClean="0">
                <a:ln>
                  <a:noFill/>
                </a:ln>
                <a:effectLst/>
                <a:uLnTx/>
                <a:uFillTx/>
                <a:latin typeface="Arial"/>
              </a:rPr>
              <a:t>Support for Learners</a:t>
            </a:r>
            <a:r>
              <a:rPr kumimoji="0" lang="en-US" sz="2000" b="1" i="0" u="none" strike="noStrike" kern="0" cap="none" spc="0" normalizeH="0" baseline="0" noProof="0" dirty="0" smtClean="0">
                <a:ln>
                  <a:noFill/>
                </a:ln>
                <a:solidFill>
                  <a:srgbClr val="AD2F0D"/>
                </a:solidFill>
                <a:effectLst/>
                <a:uLnTx/>
                <a:uFillTx/>
                <a:latin typeface="Arial"/>
              </a:rPr>
              <a:t>	 		</a:t>
            </a:r>
            <a:r>
              <a:rPr kumimoji="0" lang="en-US" sz="2000" b="1" i="0" u="none" strike="noStrike" kern="0" cap="none" spc="0" normalizeH="0" baseline="0" noProof="0" dirty="0" smtClean="0">
                <a:ln>
                  <a:noFill/>
                </a:ln>
                <a:solidFill>
                  <a:srgbClr val="102966"/>
                </a:solidFill>
                <a:effectLst/>
                <a:uLnTx/>
                <a:uFillTx/>
                <a:latin typeface="Arial"/>
              </a:rPr>
              <a:t>51.9</a:t>
            </a:r>
            <a:r>
              <a:rPr kumimoji="0" lang="en-US" sz="2000" b="1" i="0" u="none" strike="noStrike" kern="0" cap="none" spc="0" normalizeH="0" baseline="0" noProof="0" dirty="0" smtClean="0">
                <a:ln>
                  <a:noFill/>
                </a:ln>
                <a:solidFill>
                  <a:srgbClr val="AD2F0D"/>
                </a:solidFill>
                <a:effectLst/>
                <a:uLnTx/>
                <a:uFillTx/>
                <a:latin typeface="Arial"/>
              </a:rPr>
              <a:t>            4</a:t>
            </a:r>
            <a:r>
              <a:rPr lang="en-US" sz="2000" b="1" kern="0" dirty="0" smtClean="0">
                <a:solidFill>
                  <a:srgbClr val="AD2F0D"/>
                </a:solidFill>
                <a:latin typeface="Arial"/>
              </a:rPr>
              <a:t>3.4</a:t>
            </a:r>
            <a:endParaRPr kumimoji="0" lang="en-US" sz="2000" b="1" i="0" u="none" strike="noStrike" kern="0" cap="none" spc="0" normalizeH="0" baseline="0" noProof="0" dirty="0" smtClean="0">
              <a:ln>
                <a:noFill/>
              </a:ln>
              <a:solidFill>
                <a:srgbClr val="AD2F0D"/>
              </a:solidFill>
              <a:effectLst/>
              <a:uLnTx/>
              <a:uFillTx/>
              <a:latin typeface="Arial"/>
            </a:endParaRPr>
          </a:p>
          <a:p>
            <a:pPr marL="742950" marR="0" lvl="1" indent="-285750" algn="l" defTabSz="914400" rtl="0" eaLnBrk="0" fontAlgn="base" latinLnBrk="0" hangingPunct="0">
              <a:lnSpc>
                <a:spcPct val="80000"/>
              </a:lnSpc>
              <a:spcBef>
                <a:spcPct val="50000"/>
              </a:spcBef>
              <a:spcAft>
                <a:spcPct val="50000"/>
              </a:spcAft>
              <a:buClr>
                <a:srgbClr val="AD2F0D"/>
              </a:buClr>
              <a:buSzPct val="125000"/>
              <a:buFont typeface="Wingdings" pitchFamily="2" charset="2"/>
              <a:buNone/>
              <a:tabLst/>
              <a:defRPr/>
            </a:pPr>
            <a:endParaRPr kumimoji="0" lang="en-US" sz="2000" b="1" i="0" u="none" strike="noStrike" kern="0" cap="none" spc="0" normalizeH="0" baseline="0" noProof="0" dirty="0" smtClean="0">
              <a:ln>
                <a:noFill/>
              </a:ln>
              <a:solidFill>
                <a:srgbClr val="102966"/>
              </a:solidFill>
              <a:effectLst/>
              <a:uLnTx/>
              <a:uFillTx/>
              <a:latin typeface="Arial"/>
            </a:endParaRPr>
          </a:p>
        </p:txBody>
      </p:sp>
      <p:sp>
        <p:nvSpPr>
          <p:cNvPr id="6" name="TextBox 5"/>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
        <p:nvSpPr>
          <p:cNvPr id="7" name="TextBox 6"/>
          <p:cNvSpPr txBox="1"/>
          <p:nvPr/>
        </p:nvSpPr>
        <p:spPr>
          <a:xfrm>
            <a:off x="0" y="6595057"/>
            <a:ext cx="1943100" cy="230832"/>
          </a:xfrm>
          <a:prstGeom prst="rect">
            <a:avLst/>
          </a:prstGeom>
          <a:noFill/>
        </p:spPr>
        <p:txBody>
          <a:bodyPr wrap="square" rtlCol="0">
            <a:spAutoFit/>
          </a:bodyPr>
          <a:lstStyle/>
          <a:p>
            <a:r>
              <a:rPr lang="en-US" sz="900" i="1" dirty="0" smtClean="0"/>
              <a:t>Source: 2014 CCSSE data</a:t>
            </a:r>
            <a:endParaRPr lang="en-US" sz="900" i="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2241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914400"/>
            <a:ext cx="7848600" cy="1143000"/>
          </a:xfrm>
        </p:spPr>
        <p:txBody>
          <a:bodyPr>
            <a:normAutofit fontScale="90000"/>
          </a:bodyPr>
          <a:lstStyle/>
          <a:p>
            <a:pPr algn="l" eaLnBrk="1" hangingPunct="1"/>
            <a:r>
              <a:rPr lang="en-US" sz="4889" b="1" i="1" dirty="0" smtClean="0">
                <a:solidFill>
                  <a:srgbClr val="800000"/>
                </a:solidFill>
                <a:latin typeface="Arial Narrow" pitchFamily="-65" charset="0"/>
                <a:ea typeface="Arial" pitchFamily="-65" charset="0"/>
                <a:cs typeface="Arial" pitchFamily="-65" charset="0"/>
              </a:rPr>
              <a:t>I have a goal! </a:t>
            </a:r>
            <a:r>
              <a:rPr lang="en-US" sz="4400" dirty="0" smtClean="0">
                <a:solidFill>
                  <a:srgbClr val="800000"/>
                </a:solidFill>
                <a:latin typeface="Arial Narrow" pitchFamily="-65" charset="0"/>
                <a:ea typeface="Arial" pitchFamily="-65" charset="0"/>
                <a:cs typeface="Arial" pitchFamily="-65" charset="0"/>
              </a:rPr>
              <a:t/>
            </a:r>
            <a:br>
              <a:rPr lang="en-US" sz="4400" dirty="0" smtClean="0">
                <a:solidFill>
                  <a:srgbClr val="800000"/>
                </a:solidFill>
                <a:latin typeface="Arial Narrow" pitchFamily="-65" charset="0"/>
                <a:ea typeface="Arial" pitchFamily="-65" charset="0"/>
                <a:cs typeface="Arial" pitchFamily="-65" charset="0"/>
              </a:rPr>
            </a:br>
            <a:r>
              <a:rPr lang="en-US" sz="2400" dirty="0" smtClean="0">
                <a:solidFill>
                  <a:srgbClr val="800000"/>
                </a:solidFill>
                <a:latin typeface="Arial Narrow" pitchFamily="-65" charset="0"/>
                <a:ea typeface="Arial" pitchFamily="-65" charset="0"/>
                <a:cs typeface="Arial" pitchFamily="-65" charset="0"/>
              </a:rPr>
              <a:t> </a:t>
            </a:r>
            <a:r>
              <a:rPr lang="en-US" sz="2400" dirty="0" smtClean="0">
                <a:latin typeface="Arial Narrow" pitchFamily="-65" charset="0"/>
                <a:ea typeface="Arial" pitchFamily="-65" charset="0"/>
                <a:cs typeface="Arial" pitchFamily="-65" charset="0"/>
              </a:rPr>
              <a:t/>
            </a:r>
            <a:br>
              <a:rPr lang="en-US" sz="2400" dirty="0" smtClean="0">
                <a:latin typeface="Arial Narrow" pitchFamily="-65" charset="0"/>
                <a:ea typeface="Arial" pitchFamily="-65" charset="0"/>
                <a:cs typeface="Arial" pitchFamily="-65" charset="0"/>
              </a:rPr>
            </a:br>
            <a:endParaRPr lang="en-US" dirty="0" smtClean="0">
              <a:latin typeface="Arial" pitchFamily="-65" charset="0"/>
              <a:ea typeface="Arial" pitchFamily="-65" charset="0"/>
              <a:cs typeface="Arial" pitchFamily="-65" charset="0"/>
            </a:endParaRPr>
          </a:p>
        </p:txBody>
      </p:sp>
      <p:sp>
        <p:nvSpPr>
          <p:cNvPr id="12291" name="TextBox 5"/>
          <p:cNvSpPr txBox="1">
            <a:spLocks noChangeArrowheads="1"/>
          </p:cNvSpPr>
          <p:nvPr/>
        </p:nvSpPr>
        <p:spPr bwMode="auto">
          <a:xfrm>
            <a:off x="609600" y="1752600"/>
            <a:ext cx="8305800" cy="3816430"/>
          </a:xfrm>
          <a:prstGeom prst="rect">
            <a:avLst/>
          </a:prstGeom>
          <a:noFill/>
          <a:ln w="9525">
            <a:noFill/>
            <a:miter lim="800000"/>
            <a:headEnd/>
            <a:tailEnd/>
          </a:ln>
        </p:spPr>
        <p:txBody>
          <a:bodyPr>
            <a:prstTxWarp prst="textNoShape">
              <a:avLst/>
            </a:prstTxWarp>
            <a:spAutoFit/>
          </a:bodyPr>
          <a:lstStyle/>
          <a:p>
            <a:r>
              <a:rPr lang="en-US" sz="2800" b="1" dirty="0">
                <a:solidFill>
                  <a:schemeClr val="tx2"/>
                </a:solidFill>
              </a:rPr>
              <a:t>On the</a:t>
            </a:r>
            <a:r>
              <a:rPr lang="en-US" sz="2800" b="1" dirty="0" smtClean="0">
                <a:solidFill>
                  <a:schemeClr val="tx2"/>
                </a:solidFill>
              </a:rPr>
              <a:t> </a:t>
            </a:r>
            <a:r>
              <a:rPr lang="en-US" sz="2800" b="1" i="1" dirty="0" smtClean="0">
                <a:solidFill>
                  <a:schemeClr val="tx2"/>
                </a:solidFill>
              </a:rPr>
              <a:t>CCSSE </a:t>
            </a:r>
            <a:r>
              <a:rPr lang="en-US" sz="2800" b="1" dirty="0" smtClean="0">
                <a:solidFill>
                  <a:schemeClr val="tx2"/>
                </a:solidFill>
              </a:rPr>
              <a:t>survey, Oregon Community College students </a:t>
            </a:r>
            <a:r>
              <a:rPr lang="en-US" sz="2800" b="1" dirty="0">
                <a:solidFill>
                  <a:schemeClr val="tx2"/>
                </a:solidFill>
              </a:rPr>
              <a:t>say…</a:t>
            </a:r>
          </a:p>
          <a:p>
            <a:endParaRPr lang="en-US" sz="2800" dirty="0" smtClean="0"/>
          </a:p>
          <a:p>
            <a:r>
              <a:rPr lang="en-US" sz="2800" b="1" i="1" dirty="0" smtClean="0">
                <a:solidFill>
                  <a:srgbClr val="800000"/>
                </a:solidFill>
              </a:rPr>
              <a:t>79%</a:t>
            </a:r>
            <a:r>
              <a:rPr lang="en-US" sz="2800" dirty="0" smtClean="0">
                <a:solidFill>
                  <a:srgbClr val="800000"/>
                </a:solidFill>
              </a:rPr>
              <a:t> </a:t>
            </a:r>
            <a:r>
              <a:rPr lang="en-US" sz="2800" dirty="0">
                <a:solidFill>
                  <a:schemeClr val="tx2"/>
                </a:solidFill>
              </a:rPr>
              <a:t>want to obtain an associate degree.</a:t>
            </a:r>
          </a:p>
          <a:p>
            <a:endParaRPr lang="en-US" sz="2800" dirty="0" smtClean="0"/>
          </a:p>
          <a:p>
            <a:r>
              <a:rPr lang="en-US" sz="2800" b="1" i="1" dirty="0" smtClean="0">
                <a:solidFill>
                  <a:srgbClr val="800000"/>
                </a:solidFill>
              </a:rPr>
              <a:t>73%</a:t>
            </a:r>
            <a:r>
              <a:rPr lang="en-US" sz="2800" dirty="0" smtClean="0"/>
              <a:t> </a:t>
            </a:r>
            <a:r>
              <a:rPr lang="en-US" sz="2800" dirty="0">
                <a:solidFill>
                  <a:schemeClr val="tx2"/>
                </a:solidFill>
              </a:rPr>
              <a:t>want to transfer to a four-year institution.</a:t>
            </a:r>
          </a:p>
          <a:p>
            <a:endParaRPr lang="en-US" sz="2800" dirty="0"/>
          </a:p>
          <a:p>
            <a:r>
              <a:rPr lang="en-US" sz="2800" b="1" i="1" dirty="0" smtClean="0">
                <a:solidFill>
                  <a:srgbClr val="800000"/>
                </a:solidFill>
              </a:rPr>
              <a:t>51%</a:t>
            </a:r>
            <a:r>
              <a:rPr lang="en-US" sz="2800" dirty="0" smtClean="0"/>
              <a:t> </a:t>
            </a:r>
            <a:r>
              <a:rPr lang="en-US" sz="2800" dirty="0">
                <a:solidFill>
                  <a:schemeClr val="tx2"/>
                </a:solidFill>
              </a:rPr>
              <a:t>want to complete a certificate program.</a:t>
            </a:r>
          </a:p>
          <a:p>
            <a:endParaRPr lang="en-US" dirty="0"/>
          </a:p>
        </p:txBody>
      </p:sp>
      <p:sp>
        <p:nvSpPr>
          <p:cNvPr id="12292" name="TextBox 3"/>
          <p:cNvSpPr txBox="1">
            <a:spLocks noChangeArrowheads="1"/>
          </p:cNvSpPr>
          <p:nvPr/>
        </p:nvSpPr>
        <p:spPr bwMode="auto">
          <a:xfrm>
            <a:off x="846138" y="5824538"/>
            <a:ext cx="4919809" cy="338554"/>
          </a:xfrm>
          <a:prstGeom prst="rect">
            <a:avLst/>
          </a:prstGeom>
          <a:noFill/>
          <a:ln w="9525">
            <a:noFill/>
            <a:miter lim="800000"/>
            <a:headEnd/>
            <a:tailEnd/>
          </a:ln>
        </p:spPr>
        <p:txBody>
          <a:bodyPr wrap="none">
            <a:prstTxWarp prst="textNoShape">
              <a:avLst/>
            </a:prstTxWarp>
            <a:spAutoFit/>
          </a:bodyPr>
          <a:lstStyle/>
          <a:p>
            <a:r>
              <a:rPr lang="en-US" sz="1600" b="1" i="1" dirty="0" smtClean="0">
                <a:solidFill>
                  <a:schemeClr val="tx2"/>
                </a:solidFill>
              </a:rPr>
              <a:t>2014 CCSSE Oregon Colleges Consortium Data</a:t>
            </a:r>
            <a:endParaRPr lang="en-US" sz="1600" b="1" i="1" dirty="0">
              <a:solidFill>
                <a:schemeClr val="tx2"/>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304800" y="990600"/>
            <a:ext cx="8534400" cy="584775"/>
          </a:xfrm>
          <a:prstGeom prst="rect">
            <a:avLst/>
          </a:prstGeom>
        </p:spPr>
        <p:txBody>
          <a:bodyPr wrap="square">
            <a:spAutoFit/>
          </a:bodyPr>
          <a:lstStyle/>
          <a:p>
            <a:r>
              <a:rPr lang="en-US" sz="3200" b="1" kern="0" dirty="0" smtClean="0">
                <a:solidFill>
                  <a:srgbClr val="9F3A0D"/>
                </a:solidFill>
                <a:ea typeface="+mj-ea"/>
                <a:cs typeface="+mj-cs"/>
              </a:rPr>
              <a:t>Disaggregating Benchmark Data</a:t>
            </a:r>
            <a:endParaRPr lang="en-US" dirty="0">
              <a:solidFill>
                <a:srgbClr val="9F3A0D"/>
              </a:solidFill>
            </a:endParaRPr>
          </a:p>
        </p:txBody>
      </p:sp>
      <p:sp>
        <p:nvSpPr>
          <p:cNvPr id="5" name="Rectangle 3"/>
          <p:cNvSpPr txBox="1">
            <a:spLocks noChangeArrowheads="1"/>
          </p:cNvSpPr>
          <p:nvPr/>
        </p:nvSpPr>
        <p:spPr bwMode="auto">
          <a:xfrm>
            <a:off x="558800" y="1578557"/>
            <a:ext cx="8026400" cy="5016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1" indent="0" defTabSz="914400" rtl="0" eaLnBrk="0" fontAlgn="base" latinLnBrk="0" hangingPunct="0">
              <a:lnSpc>
                <a:spcPct val="100000"/>
              </a:lnSpc>
              <a:spcBef>
                <a:spcPts val="0"/>
              </a:spcBef>
              <a:spcAft>
                <a:spcPts val="0"/>
              </a:spcAft>
              <a:buClr>
                <a:srgbClr val="AD2F0D"/>
              </a:buClr>
              <a:buSzPct val="125000"/>
              <a:buFont typeface="Wingdings" pitchFamily="2" charset="2"/>
              <a:buNone/>
              <a:tabLst/>
              <a:defRPr/>
            </a:pPr>
            <a:r>
              <a:rPr lang="en-US" sz="2200" b="1" kern="0" dirty="0" smtClean="0">
                <a:solidFill>
                  <a:srgbClr val="102966"/>
                </a:solidFill>
                <a:latin typeface="Arial"/>
              </a:rPr>
              <a:t>Oregon Consortium</a:t>
            </a:r>
            <a:r>
              <a:rPr kumimoji="0" lang="en-US" sz="2200" b="1" i="0" u="none" strike="noStrike" kern="0" cap="none" spc="0" normalizeH="0" baseline="0" noProof="0" dirty="0" smtClean="0">
                <a:ln>
                  <a:noFill/>
                </a:ln>
                <a:solidFill>
                  <a:srgbClr val="102966"/>
                </a:solidFill>
                <a:effectLst/>
                <a:uLnTx/>
                <a:uFillTx/>
                <a:latin typeface="Arial"/>
              </a:rPr>
              <a:t>:  </a:t>
            </a:r>
          </a:p>
          <a:p>
            <a:pPr marL="0" marR="0" lvl="1" indent="0" defTabSz="914400" rtl="0" eaLnBrk="0" fontAlgn="base" latinLnBrk="0" hangingPunct="0">
              <a:lnSpc>
                <a:spcPct val="100000"/>
              </a:lnSpc>
              <a:spcBef>
                <a:spcPts val="0"/>
              </a:spcBef>
              <a:spcAft>
                <a:spcPts val="0"/>
              </a:spcAft>
              <a:buClr>
                <a:srgbClr val="AD2F0D"/>
              </a:buClr>
              <a:buSzPct val="125000"/>
              <a:buFont typeface="Wingdings" pitchFamily="2" charset="2"/>
              <a:buNone/>
              <a:tabLst/>
              <a:defRPr/>
            </a:pPr>
            <a:r>
              <a:rPr kumimoji="0" lang="en-US" sz="2200" b="1" i="1" u="none" strike="noStrike" kern="0" cap="none" spc="0" normalizeH="0" baseline="0" noProof="0" dirty="0" smtClean="0">
                <a:ln>
                  <a:noFill/>
                </a:ln>
                <a:solidFill>
                  <a:srgbClr val="102966"/>
                </a:solidFill>
                <a:effectLst/>
                <a:uLnTx/>
                <a:uFillTx/>
                <a:latin typeface="Arial"/>
              </a:rPr>
              <a:t>By Credit Hours Earned</a:t>
            </a:r>
            <a:endParaRPr kumimoji="0" lang="en-US" sz="2000" b="1" i="0" u="none" strike="noStrike" kern="0" cap="none" spc="0" normalizeH="0" baseline="0" noProof="0" dirty="0" smtClean="0">
              <a:ln>
                <a:noFill/>
              </a:ln>
              <a:solidFill>
                <a:srgbClr val="AD2F0D"/>
              </a:solidFill>
              <a:effectLst/>
              <a:uLnTx/>
              <a:uFillTx/>
              <a:latin typeface="Arial"/>
            </a:endParaRPr>
          </a:p>
          <a:p>
            <a:pPr marL="0" marR="0" lvl="1" indent="0" defTabSz="914400" rtl="0" eaLnBrk="0" fontAlgn="base" latinLnBrk="0" hangingPunct="0">
              <a:lnSpc>
                <a:spcPct val="100000"/>
              </a:lnSpc>
              <a:spcBef>
                <a:spcPts val="0"/>
              </a:spcBef>
              <a:spcAft>
                <a:spcPts val="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solidFill>
                  <a:srgbClr val="AD2F0D"/>
                </a:solidFill>
                <a:effectLst/>
                <a:uLnTx/>
                <a:uFillTx/>
                <a:latin typeface="Arial"/>
              </a:rPr>
              <a:t>   </a:t>
            </a:r>
            <a:r>
              <a:rPr kumimoji="0" lang="en-US" sz="2000" b="1" i="0" u="none" strike="noStrike" kern="0" cap="none" spc="0" normalizeH="0" baseline="0" noProof="0" dirty="0" smtClean="0">
                <a:ln>
                  <a:noFill/>
                </a:ln>
                <a:solidFill>
                  <a:srgbClr val="102966"/>
                </a:solidFill>
                <a:effectLst/>
                <a:uLnTx/>
                <a:uFillTx/>
                <a:latin typeface="Arial"/>
              </a:rPr>
              <a:t> 	</a:t>
            </a:r>
          </a:p>
          <a:p>
            <a:pPr marL="742950" marR="0" lvl="1" indent="-285750" algn="l" defTabSz="914400" rtl="0" eaLnBrk="0" fontAlgn="base" latinLnBrk="0" hangingPunct="0">
              <a:lnSpc>
                <a:spcPct val="80000"/>
              </a:lnSpc>
              <a:spcBef>
                <a:spcPct val="50000"/>
              </a:spcBef>
              <a:spcAft>
                <a:spcPct val="5000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solidFill>
                  <a:srgbClr val="102966"/>
                </a:solidFill>
                <a:effectLst/>
                <a:uLnTx/>
                <a:uFillTx/>
                <a:latin typeface="Arial"/>
              </a:rPr>
              <a:t>						</a:t>
            </a:r>
            <a:r>
              <a:rPr lang="en-US" sz="2000" b="1" u="sng" kern="0" dirty="0" smtClean="0">
                <a:solidFill>
                  <a:srgbClr val="102966"/>
                </a:solidFill>
                <a:latin typeface="Arial"/>
              </a:rPr>
              <a:t>30+</a:t>
            </a:r>
            <a:r>
              <a:rPr kumimoji="0" lang="en-US" sz="2000" b="1" i="0" u="none" strike="noStrike" kern="0" cap="none" spc="0" normalizeH="0" baseline="0" noProof="0" dirty="0" smtClean="0">
                <a:ln>
                  <a:noFill/>
                </a:ln>
                <a:solidFill>
                  <a:srgbClr val="102966"/>
                </a:solidFill>
                <a:effectLst/>
                <a:uLnTx/>
                <a:uFillTx/>
                <a:latin typeface="Arial"/>
              </a:rPr>
              <a:t>            </a:t>
            </a:r>
            <a:r>
              <a:rPr lang="en-US" sz="2000" b="1" u="sng" kern="0" dirty="0" smtClean="0">
                <a:solidFill>
                  <a:srgbClr val="AD2F0D"/>
                </a:solidFill>
                <a:latin typeface="Arial"/>
              </a:rPr>
              <a:t>0-29</a:t>
            </a:r>
            <a:endParaRPr kumimoji="0" lang="en-US" sz="2000" b="1" i="0" u="sng" strike="noStrike" kern="0" cap="none" spc="0" normalizeH="0" baseline="0" noProof="0" dirty="0" smtClean="0">
              <a:ln>
                <a:noFill/>
              </a:ln>
              <a:solidFill>
                <a:srgbClr val="AD2F0D"/>
              </a:solidFill>
              <a:effectLst/>
              <a:uLnTx/>
              <a:uFillTx/>
              <a:latin typeface="Arial"/>
            </a:endParaRPr>
          </a:p>
          <a:p>
            <a:pPr marL="0" marR="0" lvl="1" indent="-565150" algn="l" defTabSz="914400" rtl="0" eaLnBrk="0" fontAlgn="base" latinLnBrk="0" hangingPunct="0">
              <a:lnSpc>
                <a:spcPct val="150000"/>
              </a:lnSpc>
              <a:spcBef>
                <a:spcPts val="0"/>
              </a:spcBef>
              <a:spcAft>
                <a:spcPts val="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effectLst/>
                <a:uLnTx/>
                <a:uFillTx/>
                <a:latin typeface="Arial"/>
              </a:rPr>
              <a:t>Active and Collaborative Learning    </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noProof="0" dirty="0" smtClean="0">
                <a:solidFill>
                  <a:srgbClr val="102966"/>
                </a:solidFill>
                <a:latin typeface="Arial"/>
              </a:rPr>
              <a:t>56.2</a:t>
            </a:r>
            <a:r>
              <a:rPr kumimoji="0" lang="en-US" sz="2000" b="1" i="0" u="none" strike="noStrike" kern="0" cap="none" spc="0" normalizeH="0" baseline="0" noProof="0" dirty="0" smtClean="0">
                <a:ln>
                  <a:noFill/>
                </a:ln>
                <a:solidFill>
                  <a:srgbClr val="AD2F0D"/>
                </a:solidFill>
                <a:effectLst/>
                <a:uLnTx/>
                <a:uFillTx/>
                <a:latin typeface="Arial"/>
              </a:rPr>
              <a:t>	      45.9</a:t>
            </a:r>
            <a:r>
              <a:rPr kumimoji="0" lang="en-US" sz="2000" b="1" i="0" u="none" strike="noStrike" kern="0" cap="none" spc="0" normalizeH="0" noProof="0" dirty="0" smtClean="0">
                <a:ln>
                  <a:noFill/>
                </a:ln>
                <a:solidFill>
                  <a:srgbClr val="AD2F0D"/>
                </a:solidFill>
                <a:effectLst/>
                <a:uLnTx/>
                <a:uFillTx/>
                <a:latin typeface="Arial"/>
              </a:rPr>
              <a:t>        </a:t>
            </a:r>
            <a:r>
              <a:rPr kumimoji="0" lang="en-US" sz="2000" b="1" i="0" u="none" strike="noStrike" kern="0" cap="none" spc="0" normalizeH="0" baseline="0" noProof="0" dirty="0" smtClean="0">
                <a:ln>
                  <a:noFill/>
                </a:ln>
                <a:effectLst/>
                <a:uLnTx/>
                <a:uFillTx/>
                <a:latin typeface="Arial"/>
              </a:rPr>
              <a:t>Student Effort                      </a:t>
            </a:r>
            <a:r>
              <a:rPr kumimoji="0" lang="en-US" sz="2000" b="1" i="0" u="none" strike="noStrike" kern="0" cap="none" spc="0" normalizeH="0" baseline="0" noProof="0" dirty="0" smtClean="0">
                <a:ln>
                  <a:noFill/>
                </a:ln>
                <a:solidFill>
                  <a:srgbClr val="AD2F0D"/>
                </a:solidFill>
                <a:effectLst/>
                <a:uLnTx/>
                <a:uFillTx/>
                <a:latin typeface="Arial"/>
              </a:rPr>
              <a:t>		</a:t>
            </a:r>
            <a:r>
              <a:rPr kumimoji="0" lang="en-US" sz="2000" b="1" i="0" u="none" strike="noStrike" kern="0" cap="none" spc="0" normalizeH="0" baseline="0" noProof="0" dirty="0" smtClean="0">
                <a:ln>
                  <a:noFill/>
                </a:ln>
                <a:solidFill>
                  <a:srgbClr val="102966"/>
                </a:solidFill>
                <a:effectLst/>
                <a:uLnTx/>
                <a:uFillTx/>
                <a:latin typeface="Arial"/>
              </a:rPr>
              <a:t>53.0</a:t>
            </a:r>
            <a:r>
              <a:rPr kumimoji="0" lang="en-US" sz="2000" b="1" i="0" u="none" strike="noStrike" kern="0" cap="none" spc="0" normalizeH="0" noProof="0" dirty="0" smtClean="0">
                <a:ln>
                  <a:noFill/>
                </a:ln>
                <a:solidFill>
                  <a:srgbClr val="102966"/>
                </a:solidFill>
                <a:effectLst/>
                <a:uLnTx/>
                <a:uFillTx/>
                <a:latin typeface="Arial"/>
              </a:rPr>
              <a:t>   </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dirty="0" smtClean="0">
                <a:solidFill>
                  <a:srgbClr val="AD2F0D"/>
                </a:solidFill>
                <a:latin typeface="Arial"/>
              </a:rPr>
              <a:t>47.4</a:t>
            </a:r>
            <a:endParaRPr kumimoji="0" lang="en-US" sz="2000" b="1" i="0" u="none" strike="noStrike" kern="0" cap="none" spc="0" normalizeH="0" baseline="0" noProof="0" dirty="0" smtClean="0">
              <a:ln>
                <a:noFill/>
              </a:ln>
              <a:solidFill>
                <a:srgbClr val="AD2F0D"/>
              </a:solidFill>
              <a:effectLst/>
              <a:uLnTx/>
              <a:uFillTx/>
              <a:latin typeface="Arial"/>
            </a:endParaRPr>
          </a:p>
          <a:p>
            <a:pPr marL="0" marR="0" lvl="1" indent="-565150" algn="l" defTabSz="914400" rtl="0" eaLnBrk="0" fontAlgn="base" latinLnBrk="0" hangingPunct="0">
              <a:lnSpc>
                <a:spcPct val="150000"/>
              </a:lnSpc>
              <a:spcBef>
                <a:spcPts val="0"/>
              </a:spcBef>
              <a:spcAft>
                <a:spcPts val="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effectLst/>
                <a:uLnTx/>
                <a:uFillTx/>
                <a:latin typeface="Arial"/>
              </a:rPr>
              <a:t>Academic Challenge           </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noProof="0" dirty="0" smtClean="0">
                <a:solidFill>
                  <a:srgbClr val="102966"/>
                </a:solidFill>
                <a:latin typeface="Arial"/>
              </a:rPr>
              <a:t>54.6</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dirty="0" smtClean="0">
                <a:solidFill>
                  <a:srgbClr val="AD2F0D"/>
                </a:solidFill>
                <a:latin typeface="Arial"/>
              </a:rPr>
              <a:t>47.0</a:t>
            </a:r>
            <a:endParaRPr kumimoji="0" lang="en-US" sz="2000" b="1" i="0" u="none" strike="noStrike" kern="0" cap="none" spc="0" normalizeH="0" baseline="0" noProof="0" dirty="0" smtClean="0">
              <a:ln>
                <a:noFill/>
              </a:ln>
              <a:solidFill>
                <a:srgbClr val="AD2F0D"/>
              </a:solidFill>
              <a:effectLst/>
              <a:uLnTx/>
              <a:uFillTx/>
              <a:latin typeface="Arial"/>
            </a:endParaRPr>
          </a:p>
          <a:p>
            <a:pPr marL="0" marR="0" lvl="1" indent="-565150" algn="l" defTabSz="914400" rtl="0" eaLnBrk="0" fontAlgn="base" latinLnBrk="0" hangingPunct="0">
              <a:lnSpc>
                <a:spcPct val="150000"/>
              </a:lnSpc>
              <a:spcBef>
                <a:spcPts val="0"/>
              </a:spcBef>
              <a:spcAft>
                <a:spcPts val="0"/>
              </a:spcAft>
              <a:buClr>
                <a:srgbClr val="AD2F0D"/>
              </a:buClr>
              <a:buSzPct val="125000"/>
              <a:buFont typeface="Wingdings" pitchFamily="2" charset="2"/>
              <a:buNone/>
              <a:tabLst/>
              <a:defRPr/>
            </a:pPr>
            <a:r>
              <a:rPr kumimoji="0" lang="en-US" sz="2000" b="1" i="0" u="none" strike="noStrike" kern="0" cap="none" spc="0" normalizeH="0" baseline="0" noProof="0" dirty="0" smtClean="0">
                <a:ln>
                  <a:noFill/>
                </a:ln>
                <a:effectLst/>
                <a:uLnTx/>
                <a:uFillTx/>
                <a:latin typeface="Arial"/>
              </a:rPr>
              <a:t>Student-Faculty  Interaction            </a:t>
            </a:r>
            <a:r>
              <a:rPr kumimoji="0" lang="en-US" sz="2000" b="1" i="0" u="none" strike="noStrike" kern="0" cap="none" spc="0" normalizeH="0" baseline="0" noProof="0" dirty="0" smtClean="0">
                <a:ln>
                  <a:noFill/>
                </a:ln>
                <a:solidFill>
                  <a:srgbClr val="AD2F0D"/>
                </a:solidFill>
                <a:effectLst/>
                <a:uLnTx/>
                <a:uFillTx/>
                <a:latin typeface="Arial"/>
              </a:rPr>
              <a:t>	</a:t>
            </a:r>
            <a:r>
              <a:rPr kumimoji="0" lang="en-US" sz="2000" b="1" i="0" u="none" strike="noStrike" kern="0" cap="none" spc="0" normalizeH="0" baseline="0" noProof="0" dirty="0" smtClean="0">
                <a:ln>
                  <a:noFill/>
                </a:ln>
                <a:solidFill>
                  <a:srgbClr val="102966"/>
                </a:solidFill>
                <a:effectLst/>
                <a:uLnTx/>
                <a:uFillTx/>
                <a:latin typeface="Arial"/>
              </a:rPr>
              <a:t>54.7</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dirty="0" smtClean="0">
                <a:solidFill>
                  <a:srgbClr val="AD2F0D"/>
                </a:solidFill>
                <a:latin typeface="Arial"/>
              </a:rPr>
              <a:t>46.6</a:t>
            </a:r>
            <a:r>
              <a:rPr kumimoji="0" lang="en-US" sz="2000" b="1" i="0" u="none" strike="noStrike" kern="0" cap="none" spc="0" normalizeH="0" baseline="0" noProof="0" dirty="0" smtClean="0">
                <a:ln>
                  <a:noFill/>
                </a:ln>
                <a:solidFill>
                  <a:srgbClr val="AD2F0D"/>
                </a:solidFill>
                <a:effectLst/>
                <a:uLnTx/>
                <a:uFillTx/>
                <a:latin typeface="Arial"/>
              </a:rPr>
              <a:t>                                  </a:t>
            </a:r>
            <a:r>
              <a:rPr kumimoji="0" lang="en-US" sz="2000" b="1" i="0" u="none" strike="noStrike" kern="0" cap="none" spc="0" normalizeH="0" baseline="0" noProof="0" dirty="0" smtClean="0">
                <a:ln>
                  <a:noFill/>
                </a:ln>
                <a:effectLst/>
                <a:uLnTx/>
                <a:uFillTx/>
                <a:latin typeface="Arial"/>
              </a:rPr>
              <a:t>Support for Learners</a:t>
            </a:r>
            <a:r>
              <a:rPr kumimoji="0" lang="en-US" sz="2000" b="1" i="0" u="none" strike="noStrike" kern="0" cap="none" spc="0" normalizeH="0" baseline="0" noProof="0" dirty="0" smtClean="0">
                <a:ln>
                  <a:noFill/>
                </a:ln>
                <a:solidFill>
                  <a:srgbClr val="AD2F0D"/>
                </a:solidFill>
                <a:effectLst/>
                <a:uLnTx/>
                <a:uFillTx/>
                <a:latin typeface="Arial"/>
              </a:rPr>
              <a:t>	 		</a:t>
            </a:r>
            <a:r>
              <a:rPr lang="en-US" sz="2000" b="1" kern="0" dirty="0" smtClean="0">
                <a:solidFill>
                  <a:srgbClr val="102966"/>
                </a:solidFill>
                <a:latin typeface="Arial"/>
              </a:rPr>
              <a:t>48.0   </a:t>
            </a:r>
            <a:r>
              <a:rPr kumimoji="0" lang="en-US" sz="2000" b="1" i="0" u="none" strike="noStrike" kern="0" cap="none" spc="0" normalizeH="0" baseline="0" noProof="0" dirty="0" smtClean="0">
                <a:ln>
                  <a:noFill/>
                </a:ln>
                <a:solidFill>
                  <a:srgbClr val="AD2F0D"/>
                </a:solidFill>
                <a:effectLst/>
                <a:uLnTx/>
                <a:uFillTx/>
                <a:latin typeface="Arial"/>
              </a:rPr>
              <a:t>         47.0</a:t>
            </a:r>
          </a:p>
          <a:p>
            <a:pPr marL="742950" marR="0" lvl="1" indent="-285750" algn="l" defTabSz="914400" rtl="0" eaLnBrk="0" fontAlgn="base" latinLnBrk="0" hangingPunct="0">
              <a:lnSpc>
                <a:spcPct val="80000"/>
              </a:lnSpc>
              <a:spcBef>
                <a:spcPct val="50000"/>
              </a:spcBef>
              <a:spcAft>
                <a:spcPct val="50000"/>
              </a:spcAft>
              <a:buClr>
                <a:srgbClr val="AD2F0D"/>
              </a:buClr>
              <a:buSzPct val="125000"/>
              <a:buFont typeface="Wingdings" pitchFamily="2" charset="2"/>
              <a:buNone/>
              <a:tabLst/>
              <a:defRPr/>
            </a:pPr>
            <a:endParaRPr kumimoji="0" lang="en-US" sz="2000" b="1" i="0" u="none" strike="noStrike" kern="0" cap="none" spc="0" normalizeH="0" baseline="0" noProof="0" dirty="0" smtClean="0">
              <a:ln>
                <a:noFill/>
              </a:ln>
              <a:solidFill>
                <a:srgbClr val="102966"/>
              </a:solidFill>
              <a:effectLst/>
              <a:uLnTx/>
              <a:uFillTx/>
              <a:latin typeface="Arial"/>
            </a:endParaRPr>
          </a:p>
        </p:txBody>
      </p:sp>
      <p:sp>
        <p:nvSpPr>
          <p:cNvPr id="6" name="TextBox 5"/>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
        <p:nvSpPr>
          <p:cNvPr id="7" name="TextBox 6"/>
          <p:cNvSpPr txBox="1"/>
          <p:nvPr/>
        </p:nvSpPr>
        <p:spPr>
          <a:xfrm>
            <a:off x="0" y="6595057"/>
            <a:ext cx="1943100" cy="230832"/>
          </a:xfrm>
          <a:prstGeom prst="rect">
            <a:avLst/>
          </a:prstGeom>
          <a:noFill/>
        </p:spPr>
        <p:txBody>
          <a:bodyPr wrap="square" rtlCol="0">
            <a:spAutoFit/>
          </a:bodyPr>
          <a:lstStyle/>
          <a:p>
            <a:r>
              <a:rPr lang="en-US" sz="900" i="1" dirty="0" smtClean="0"/>
              <a:t>Source: 2014 CCSSE data</a:t>
            </a:r>
            <a:endParaRPr lang="en-US" sz="900" i="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224192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472625"/>
            <a:ext cx="8915400" cy="584775"/>
          </a:xfrm>
          <a:prstGeom prst="rect">
            <a:avLst/>
          </a:prstGeom>
          <a:noFill/>
        </p:spPr>
        <p:txBody>
          <a:bodyPr wrap="square" rtlCol="0">
            <a:spAutoFit/>
          </a:bodyPr>
          <a:lstStyle/>
          <a:p>
            <a:pPr algn="r"/>
            <a:r>
              <a:rPr lang="en-US" sz="3200" b="1" dirty="0" smtClean="0">
                <a:solidFill>
                  <a:schemeClr val="accent1"/>
                </a:solidFill>
                <a:latin typeface="Arial" pitchFamily="34" charset="0"/>
              </a:rPr>
              <a:t>Looking at Your </a:t>
            </a:r>
            <a:r>
              <a:rPr lang="en-US" sz="3200" b="1" i="1" dirty="0" smtClean="0">
                <a:solidFill>
                  <a:schemeClr val="accent1"/>
                </a:solidFill>
                <a:latin typeface="Arial" pitchFamily="34" charset="0"/>
              </a:rPr>
              <a:t>CCSSE</a:t>
            </a:r>
            <a:r>
              <a:rPr lang="en-US" sz="3200" b="1" dirty="0" smtClean="0">
                <a:solidFill>
                  <a:schemeClr val="accent1"/>
                </a:solidFill>
                <a:latin typeface="Arial" pitchFamily="34" charset="0"/>
              </a:rPr>
              <a:t> Data Across Time </a:t>
            </a:r>
            <a:endParaRPr lang="en-US" sz="3200" b="1" i="1" dirty="0" smtClean="0">
              <a:solidFill>
                <a:schemeClr val="accent1"/>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340651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txBox="1">
            <a:spLocks noChangeArrowheads="1"/>
          </p:cNvSpPr>
          <p:nvPr/>
        </p:nvSpPr>
        <p:spPr>
          <a:xfrm>
            <a:off x="484187" y="1066800"/>
            <a:ext cx="8537575" cy="5105400"/>
          </a:xfrm>
          <a:prstGeom prst="rect">
            <a:avLst/>
          </a:prstGeom>
        </p:spPr>
        <p:txBody>
          <a:bodyPr vert="horz" lIns="91440" tIns="45720" rIns="91440" bIns="45720" rtlCol="0">
            <a:normAutofit/>
          </a:bodyPr>
          <a:lstStyle>
            <a:defPPr>
              <a:defRPr lang="en-US"/>
            </a:defPPr>
            <a:lvl1pPr marL="342900" indent="-342900" algn="l" defTabSz="914400" rtl="0" eaLnBrk="1" latinLnBrk="0" hangingPunct="1">
              <a:buFont typeface="Wingdings" pitchFamily="2" charset="2"/>
              <a:buChar char="ü"/>
              <a:defRPr sz="2400" kern="1200">
                <a:solidFill>
                  <a:schemeClr val="tx1"/>
                </a:solidFill>
                <a:latin typeface="Arial" pitchFamily="34" charset="0"/>
                <a:ea typeface="+mn-ea"/>
                <a:cs typeface="Arial" pitchFamily="34" charset="0"/>
              </a:defRPr>
            </a:lvl1pPr>
            <a:lvl2pPr marL="800100" indent="-342900" algn="l" defTabSz="914400" rtl="0" eaLnBrk="1" latinLnBrk="0" hangingPunct="1">
              <a:buFont typeface="Wingdings" pitchFamily="2" charset="2"/>
              <a:buChar char="§"/>
              <a:defRPr sz="2000" kern="1200">
                <a:solidFill>
                  <a:srgbClr val="00427A"/>
                </a:solidFill>
                <a:latin typeface="Arial" pitchFamily="34" charset="0"/>
                <a:ea typeface="+mn-ea"/>
                <a:cs typeface="Arial" pitchFamily="34" charset="0"/>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300"/>
              </a:spcBef>
              <a:spcAft>
                <a:spcPts val="300"/>
              </a:spcAft>
              <a:buNone/>
              <a:defRPr/>
            </a:pPr>
            <a:r>
              <a:rPr lang="en-US" sz="3600" b="1" dirty="0" smtClean="0">
                <a:solidFill>
                  <a:schemeClr val="accent2"/>
                </a:solidFill>
                <a:ea typeface="ＭＳ Ｐゴシック" pitchFamily="34" charset="-128"/>
              </a:rPr>
              <a:t>What sort of data are we talking about?</a:t>
            </a:r>
          </a:p>
          <a:p>
            <a:pPr marL="0" indent="0">
              <a:spcBef>
                <a:spcPts val="300"/>
              </a:spcBef>
              <a:spcAft>
                <a:spcPts val="300"/>
              </a:spcAft>
              <a:buNone/>
              <a:defRPr/>
            </a:pPr>
            <a:r>
              <a:rPr lang="en-US" sz="2800" b="1" dirty="0" smtClean="0">
                <a:solidFill>
                  <a:srgbClr val="00427A"/>
                </a:solidFill>
                <a:ea typeface="ＭＳ Ｐゴシック" pitchFamily="34" charset="-128"/>
              </a:rPr>
              <a:t>Benchmarks – scores on high level concepts to get you into the results</a:t>
            </a:r>
            <a:endParaRPr lang="en-US" sz="2800" b="1" dirty="0">
              <a:solidFill>
                <a:srgbClr val="00427A"/>
              </a:solidFill>
              <a:ea typeface="ＭＳ Ｐゴシック" pitchFamily="34" charset="-128"/>
            </a:endParaRPr>
          </a:p>
          <a:p>
            <a:pPr marL="0" indent="0">
              <a:spcBef>
                <a:spcPts val="300"/>
              </a:spcBef>
              <a:spcAft>
                <a:spcPts val="300"/>
              </a:spcAft>
              <a:buNone/>
              <a:defRPr/>
            </a:pPr>
            <a:endParaRPr lang="en-US" sz="2800" b="1" dirty="0" smtClean="0">
              <a:solidFill>
                <a:schemeClr val="accent2"/>
              </a:solidFill>
              <a:ea typeface="ＭＳ Ｐゴシック" pitchFamily="34" charset="-128"/>
            </a:endParaRPr>
          </a:p>
          <a:p>
            <a:pPr marL="0" indent="0">
              <a:spcBef>
                <a:spcPts val="300"/>
              </a:spcBef>
              <a:spcAft>
                <a:spcPts val="300"/>
              </a:spcAft>
              <a:buNone/>
              <a:defRPr/>
            </a:pPr>
            <a:r>
              <a:rPr lang="en-US" sz="2800" b="1" dirty="0" smtClean="0">
                <a:solidFill>
                  <a:schemeClr val="accent2"/>
                </a:solidFill>
                <a:ea typeface="ＭＳ Ｐゴシック" pitchFamily="34" charset="-128"/>
              </a:rPr>
              <a:t>Means – place responses on a scale to allow comparison</a:t>
            </a:r>
          </a:p>
          <a:p>
            <a:pPr marL="0" indent="0">
              <a:spcBef>
                <a:spcPts val="300"/>
              </a:spcBef>
              <a:spcAft>
                <a:spcPts val="300"/>
              </a:spcAft>
              <a:buNone/>
              <a:defRPr/>
            </a:pPr>
            <a:endParaRPr lang="en-US" sz="2800" b="1" dirty="0" smtClean="0">
              <a:solidFill>
                <a:srgbClr val="00427A"/>
              </a:solidFill>
              <a:ea typeface="ＭＳ Ｐゴシック" pitchFamily="34" charset="-128"/>
            </a:endParaRPr>
          </a:p>
          <a:p>
            <a:pPr marL="0" indent="0">
              <a:spcBef>
                <a:spcPts val="300"/>
              </a:spcBef>
              <a:spcAft>
                <a:spcPts val="300"/>
              </a:spcAft>
              <a:buNone/>
              <a:defRPr/>
            </a:pPr>
            <a:r>
              <a:rPr lang="en-US" sz="2800" b="1" dirty="0" smtClean="0">
                <a:solidFill>
                  <a:srgbClr val="00427A"/>
                </a:solidFill>
                <a:ea typeface="ＭＳ Ｐゴシック" pitchFamily="34" charset="-128"/>
              </a:rPr>
              <a:t>Frequencies – give you details about the actual responses/behaviors</a:t>
            </a:r>
            <a:endParaRPr lang="en-US" sz="2800" b="1" dirty="0">
              <a:solidFill>
                <a:srgbClr val="00427A"/>
              </a:solidFill>
              <a:ea typeface="ＭＳ Ｐゴシック" pitchFamily="34" charset="-128"/>
            </a:endParaRPr>
          </a:p>
        </p:txBody>
      </p:sp>
      <p:sp>
        <p:nvSpPr>
          <p:cNvPr id="3" name="TextBox 2"/>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522555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8658" y="951672"/>
            <a:ext cx="8534400" cy="914400"/>
          </a:xfrm>
        </p:spPr>
        <p:txBody>
          <a:bodyPr>
            <a:normAutofit/>
          </a:bodyPr>
          <a:lstStyle/>
          <a:p>
            <a:r>
              <a:rPr lang="en-US" sz="3200" b="1" dirty="0" smtClean="0"/>
              <a:t>The Data – Where To Begin</a:t>
            </a:r>
            <a:endParaRPr lang="en-US" sz="3200" b="1" dirty="0"/>
          </a:p>
        </p:txBody>
      </p:sp>
      <p:sp>
        <p:nvSpPr>
          <p:cNvPr id="3" name="Content Placeholder 2"/>
          <p:cNvSpPr>
            <a:spLocks noGrp="1"/>
          </p:cNvSpPr>
          <p:nvPr>
            <p:ph idx="1"/>
          </p:nvPr>
        </p:nvSpPr>
        <p:spPr/>
        <p:txBody>
          <a:bodyPr>
            <a:normAutofit/>
          </a:bodyPr>
          <a:lstStyle/>
          <a:p>
            <a:r>
              <a:rPr lang="en-US" dirty="0" smtClean="0"/>
              <a:t>At least three administrations since 2005 </a:t>
            </a:r>
          </a:p>
          <a:p>
            <a:r>
              <a:rPr lang="en-US" dirty="0" smtClean="0"/>
              <a:t>Benchmarks</a:t>
            </a:r>
          </a:p>
          <a:p>
            <a:pPr lvl="1"/>
            <a:r>
              <a:rPr lang="en-US" i="1" dirty="0" smtClean="0"/>
              <a:t>CCSSE</a:t>
            </a:r>
            <a:r>
              <a:rPr lang="en-US" dirty="0" smtClean="0"/>
              <a:t> website: Standardized benchmark scores are not appropriate for longitudinal analysis. </a:t>
            </a:r>
          </a:p>
          <a:p>
            <a:pPr lvl="1"/>
            <a:r>
              <a:rPr lang="en-US" dirty="0" smtClean="0"/>
              <a:t>Standardized scores re-standardized every year based on 3-year cohort </a:t>
            </a:r>
          </a:p>
          <a:p>
            <a:pPr lvl="1"/>
            <a:r>
              <a:rPr lang="en-US" dirty="0" smtClean="0"/>
              <a:t>Raw benchmark scores – available in download data file.  </a:t>
            </a:r>
          </a:p>
          <a:p>
            <a:pPr lvl="2"/>
            <a:r>
              <a:rPr lang="en-US" sz="2000" dirty="0" smtClean="0"/>
              <a:t>Scale: 0 - 1</a:t>
            </a:r>
          </a:p>
        </p:txBody>
      </p:sp>
      <p:sp>
        <p:nvSpPr>
          <p:cNvPr id="5" name="TextBox 4"/>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7301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lide(fromBottom)">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lide(fromBottom)">
                                      <p:cBhvr>
                                        <p:cTn id="21" dur="500"/>
                                        <p:tgtEl>
                                          <p:spTgt spid="3">
                                            <p:txEl>
                                              <p:pRg st="4" end="4"/>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lide(fromBottom)">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49300"/>
            <a:ext cx="8534400" cy="762000"/>
          </a:xfrm>
        </p:spPr>
        <p:txBody>
          <a:bodyPr>
            <a:normAutofit/>
          </a:bodyPr>
          <a:lstStyle/>
          <a:p>
            <a:pPr algn="ctr"/>
            <a:r>
              <a:rPr lang="en-US" sz="2800" b="1" dirty="0" smtClean="0">
                <a:latin typeface="+mn-lt"/>
              </a:rPr>
              <a:t>Standardized vs. Raw Benchmark Scores</a:t>
            </a:r>
            <a:endParaRPr lang="en-US" sz="2800" b="1" dirty="0">
              <a:latin typeface="+mn-lt"/>
            </a:endParaRPr>
          </a:p>
        </p:txBody>
      </p:sp>
      <p:graphicFrame>
        <p:nvGraphicFramePr>
          <p:cNvPr id="5" name="Table 4"/>
          <p:cNvGraphicFramePr>
            <a:graphicFrameLocks noGrp="1"/>
          </p:cNvGraphicFramePr>
          <p:nvPr>
            <p:extLst/>
          </p:nvPr>
        </p:nvGraphicFramePr>
        <p:xfrm>
          <a:off x="304799" y="1752600"/>
          <a:ext cx="5547361" cy="2808610"/>
        </p:xfrm>
        <a:graphic>
          <a:graphicData uri="http://schemas.openxmlformats.org/drawingml/2006/table">
            <a:tbl>
              <a:tblPr/>
              <a:tblGrid>
                <a:gridCol w="2841331"/>
                <a:gridCol w="902010"/>
                <a:gridCol w="902010"/>
                <a:gridCol w="902010"/>
              </a:tblGrid>
              <a:tr h="330828">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en-US" sz="1800" b="1" i="0" u="none" strike="noStrike" dirty="0">
                          <a:solidFill>
                            <a:srgbClr val="000000"/>
                          </a:solidFill>
                          <a:latin typeface="Calibri"/>
                        </a:rPr>
                        <a:t>Standardized</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r>
              <a:tr h="330828">
                <a:tc>
                  <a:txBody>
                    <a:bodyPr/>
                    <a:lstStyle/>
                    <a:p>
                      <a:pPr algn="ctr" fontAlgn="b"/>
                      <a:r>
                        <a:rPr lang="en-US" sz="1800" b="1" i="0" u="none" strike="noStrike" dirty="0">
                          <a:solidFill>
                            <a:srgbClr val="000000"/>
                          </a:solidFill>
                          <a:latin typeface="+mn-lt"/>
                        </a:rPr>
                        <a:t>Benchmark</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i="0" u="none" strike="noStrike" dirty="0" smtClean="0">
                          <a:solidFill>
                            <a:srgbClr val="000000"/>
                          </a:solidFill>
                          <a:latin typeface="+mn-lt"/>
                        </a:rPr>
                        <a:t>2008</a:t>
                      </a:r>
                      <a:endParaRPr lang="en-US" sz="1800" b="1" i="0" u="none" strike="noStrike" dirty="0">
                        <a:solidFill>
                          <a:srgbClr val="000000"/>
                        </a:solidFill>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i="0" u="none" strike="noStrike" dirty="0">
                          <a:solidFill>
                            <a:srgbClr val="000000"/>
                          </a:solidFill>
                          <a:latin typeface="+mn-lt"/>
                        </a:rPr>
                        <a:t>2014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i="0" u="none" strike="noStrike" dirty="0" smtClean="0">
                          <a:solidFill>
                            <a:srgbClr val="000000"/>
                          </a:solidFill>
                          <a:latin typeface="+mn-lt"/>
                        </a:rPr>
                        <a:t>%</a:t>
                      </a:r>
                      <a:r>
                        <a:rPr lang="en-US" sz="1800" b="1" i="0" u="none" strike="noStrike" baseline="0" dirty="0" smtClean="0">
                          <a:solidFill>
                            <a:srgbClr val="000000"/>
                          </a:solidFill>
                          <a:latin typeface="+mn-lt"/>
                        </a:rPr>
                        <a:t> Change</a:t>
                      </a:r>
                      <a:endParaRPr lang="en-US" sz="1800" b="1" i="0" u="none" strike="noStrike" dirty="0">
                        <a:solidFill>
                          <a:srgbClr val="000000"/>
                        </a:solidFill>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05830">
                <a:tc>
                  <a:txBody>
                    <a:bodyPr/>
                    <a:lstStyle/>
                    <a:p>
                      <a:pPr algn="l" fontAlgn="b"/>
                      <a:r>
                        <a:rPr lang="en-US" sz="1800" b="0" i="0" u="none" strike="noStrike" dirty="0" smtClean="0">
                          <a:solidFill>
                            <a:srgbClr val="000000"/>
                          </a:solidFill>
                          <a:latin typeface="+mn-lt"/>
                        </a:rPr>
                        <a:t>Active </a:t>
                      </a:r>
                      <a:r>
                        <a:rPr lang="en-US" sz="1800" b="0" i="0" u="none" strike="noStrike" dirty="0">
                          <a:solidFill>
                            <a:srgbClr val="000000"/>
                          </a:solidFill>
                          <a:latin typeface="+mn-lt"/>
                        </a:rPr>
                        <a:t>and Collaborative Learning</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b="0" i="0" u="none" strike="noStrike" dirty="0">
                          <a:solidFill>
                            <a:schemeClr val="tx1"/>
                          </a:solidFill>
                          <a:effectLst/>
                          <a:latin typeface="+mn-lt"/>
                        </a:rPr>
                        <a:t>52.08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b="0" i="0" u="none" strike="noStrike" dirty="0">
                          <a:solidFill>
                            <a:schemeClr val="tx1"/>
                          </a:solidFill>
                          <a:effectLst/>
                          <a:latin typeface="+mn-lt"/>
                        </a:rPr>
                        <a:t>51.08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solidFill>
                          <a:effectLst/>
                          <a:latin typeface="+mn-lt"/>
                        </a:rPr>
                        <a:t>-1.92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0828">
                <a:tc>
                  <a:txBody>
                    <a:bodyPr/>
                    <a:lstStyle/>
                    <a:p>
                      <a:pPr algn="l" fontAlgn="b"/>
                      <a:r>
                        <a:rPr lang="en-US" sz="1800" b="0" i="0" u="none" strike="noStrike" dirty="0">
                          <a:solidFill>
                            <a:srgbClr val="000000"/>
                          </a:solidFill>
                          <a:latin typeface="+mn-lt"/>
                        </a:rPr>
                        <a:t>Student Effort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b="0" i="0" u="none" strike="noStrike" dirty="0">
                          <a:solidFill>
                            <a:schemeClr val="tx1"/>
                          </a:solidFill>
                          <a:effectLst/>
                          <a:latin typeface="+mn-lt"/>
                        </a:rPr>
                        <a:t>51.58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b="0" i="0" u="none" strike="noStrike">
                          <a:solidFill>
                            <a:schemeClr val="tx1"/>
                          </a:solidFill>
                          <a:effectLst/>
                          <a:latin typeface="+mn-lt"/>
                        </a:rPr>
                        <a:t>50.35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a:solidFill>
                            <a:schemeClr val="tx1"/>
                          </a:solidFill>
                          <a:effectLst/>
                          <a:latin typeface="+mn-lt"/>
                        </a:rPr>
                        <a:t>-2.40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0828">
                <a:tc>
                  <a:txBody>
                    <a:bodyPr/>
                    <a:lstStyle/>
                    <a:p>
                      <a:pPr algn="l" fontAlgn="b"/>
                      <a:r>
                        <a:rPr lang="en-US" sz="1800" b="0" i="0" u="none" strike="noStrike" dirty="0">
                          <a:solidFill>
                            <a:srgbClr val="000000"/>
                          </a:solidFill>
                          <a:latin typeface="+mn-lt"/>
                        </a:rPr>
                        <a:t>Academic Challenge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b="0" i="0" u="none" strike="noStrike" dirty="0">
                          <a:solidFill>
                            <a:schemeClr val="tx1"/>
                          </a:solidFill>
                          <a:effectLst/>
                          <a:latin typeface="+mn-lt"/>
                        </a:rPr>
                        <a:t>51.39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b="0" i="0" u="none" strike="noStrike">
                          <a:solidFill>
                            <a:schemeClr val="tx1"/>
                          </a:solidFill>
                          <a:effectLst/>
                          <a:latin typeface="+mn-lt"/>
                        </a:rPr>
                        <a:t>50.95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a:solidFill>
                            <a:schemeClr val="tx1"/>
                          </a:solidFill>
                          <a:effectLst/>
                          <a:latin typeface="+mn-lt"/>
                        </a:rPr>
                        <a:t>-0.86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0828">
                <a:tc>
                  <a:txBody>
                    <a:bodyPr/>
                    <a:lstStyle/>
                    <a:p>
                      <a:pPr algn="l" fontAlgn="b"/>
                      <a:r>
                        <a:rPr lang="en-US" sz="1800" b="0" i="0" u="none" strike="noStrike" dirty="0">
                          <a:solidFill>
                            <a:srgbClr val="000000"/>
                          </a:solidFill>
                          <a:latin typeface="+mn-lt"/>
                        </a:rPr>
                        <a:t>Student-Faculty Interaction</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b="0" i="0" u="none" strike="noStrike" dirty="0">
                          <a:solidFill>
                            <a:schemeClr val="tx1"/>
                          </a:solidFill>
                          <a:effectLst/>
                          <a:latin typeface="+mn-lt"/>
                        </a:rPr>
                        <a:t>52.83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b="0" i="0" u="none" strike="noStrike" dirty="0">
                          <a:solidFill>
                            <a:schemeClr val="tx1"/>
                          </a:solidFill>
                          <a:effectLst/>
                          <a:latin typeface="+mn-lt"/>
                        </a:rPr>
                        <a:t>50.49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a:solidFill>
                            <a:schemeClr val="tx1"/>
                          </a:solidFill>
                          <a:effectLst/>
                          <a:latin typeface="+mn-lt"/>
                        </a:rPr>
                        <a:t>-4.42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0828">
                <a:tc>
                  <a:txBody>
                    <a:bodyPr/>
                    <a:lstStyle/>
                    <a:p>
                      <a:pPr algn="l" fontAlgn="b"/>
                      <a:r>
                        <a:rPr lang="en-US" sz="1800" b="0" i="0" u="none" strike="noStrike" dirty="0">
                          <a:solidFill>
                            <a:srgbClr val="000000"/>
                          </a:solidFill>
                          <a:latin typeface="+mn-lt"/>
                        </a:rPr>
                        <a:t>Support for Learners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b="0" i="0" u="none" strike="noStrike">
                          <a:solidFill>
                            <a:schemeClr val="tx1"/>
                          </a:solidFill>
                          <a:effectLst/>
                          <a:latin typeface="+mn-lt"/>
                        </a:rPr>
                        <a:t>49.48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b="0" i="0" u="none" strike="noStrike" dirty="0">
                          <a:solidFill>
                            <a:schemeClr val="tx1"/>
                          </a:solidFill>
                          <a:effectLst/>
                          <a:latin typeface="+mn-lt"/>
                        </a:rPr>
                        <a:t>47.51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solidFill>
                          <a:effectLst/>
                          <a:latin typeface="+mn-lt"/>
                        </a:rPr>
                        <a:t>-3.98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nvPr>
        </p:nvGraphicFramePr>
        <p:xfrm>
          <a:off x="6019800" y="1828800"/>
          <a:ext cx="2743200" cy="2766850"/>
        </p:xfrm>
        <a:graphic>
          <a:graphicData uri="http://schemas.openxmlformats.org/drawingml/2006/table">
            <a:tbl>
              <a:tblPr/>
              <a:tblGrid>
                <a:gridCol w="914400"/>
                <a:gridCol w="914400"/>
                <a:gridCol w="914400"/>
              </a:tblGrid>
              <a:tr h="277780">
                <a:tc gridSpan="3">
                  <a:txBody>
                    <a:bodyPr/>
                    <a:lstStyle/>
                    <a:p>
                      <a:pPr algn="ctr" fontAlgn="b"/>
                      <a:r>
                        <a:rPr lang="en-US" sz="1800" b="1" i="0" u="none" strike="noStrike" dirty="0">
                          <a:solidFill>
                            <a:srgbClr val="000000"/>
                          </a:solidFill>
                          <a:latin typeface="Calibri"/>
                        </a:rPr>
                        <a:t>Raw</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r>
              <a:tr h="536917">
                <a:tc>
                  <a:txBody>
                    <a:bodyPr/>
                    <a:lstStyle/>
                    <a:p>
                      <a:pPr algn="ctr" fontAlgn="b"/>
                      <a:r>
                        <a:rPr lang="en-US" sz="1800" b="1" i="0" u="none" strike="noStrike" dirty="0" smtClean="0">
                          <a:solidFill>
                            <a:schemeClr val="tx1"/>
                          </a:solidFill>
                          <a:latin typeface="+mn-lt"/>
                        </a:rPr>
                        <a:t>2008</a:t>
                      </a:r>
                      <a:endParaRPr lang="en-US" sz="1800" b="1" i="0" u="none" strike="noStrike" dirty="0">
                        <a:solidFill>
                          <a:schemeClr val="tx1"/>
                        </a:solidFill>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i="0" u="none" strike="noStrike" dirty="0">
                          <a:solidFill>
                            <a:schemeClr val="tx1"/>
                          </a:solidFill>
                          <a:latin typeface="+mn-lt"/>
                        </a:rPr>
                        <a:t>2014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i="0" u="none" strike="noStrike" dirty="0" smtClean="0">
                          <a:solidFill>
                            <a:schemeClr val="tx1"/>
                          </a:solidFill>
                          <a:latin typeface="+mn-lt"/>
                        </a:rPr>
                        <a:t>%</a:t>
                      </a:r>
                      <a:r>
                        <a:rPr lang="en-US" sz="1800" b="1" i="0" u="none" strike="noStrike" baseline="0" dirty="0" smtClean="0">
                          <a:solidFill>
                            <a:schemeClr val="tx1"/>
                          </a:solidFill>
                          <a:latin typeface="+mn-lt"/>
                        </a:rPr>
                        <a:t> Change</a:t>
                      </a:r>
                      <a:endParaRPr lang="en-US" sz="1800" b="1" dirty="0">
                        <a:solidFill>
                          <a:schemeClr val="tx1"/>
                        </a:solidFill>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02168">
                <a:tc>
                  <a:txBody>
                    <a:bodyPr/>
                    <a:lstStyle/>
                    <a:p>
                      <a:pPr algn="ctr" fontAlgn="t"/>
                      <a:r>
                        <a:rPr lang="en-US" sz="1800" b="0" i="0" u="none" strike="noStrike" dirty="0">
                          <a:solidFill>
                            <a:schemeClr val="tx1"/>
                          </a:solidFill>
                          <a:effectLst/>
                          <a:latin typeface="+mn-lt"/>
                        </a:rPr>
                        <a:t>0.372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b="0" i="0" u="none" strike="noStrike" dirty="0">
                          <a:solidFill>
                            <a:schemeClr val="tx1"/>
                          </a:solidFill>
                          <a:effectLst/>
                          <a:latin typeface="+mn-lt"/>
                        </a:rPr>
                        <a:t>0.382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solidFill>
                          <a:effectLst/>
                          <a:latin typeface="+mn-lt"/>
                        </a:rPr>
                        <a:t>2.73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8459">
                <a:tc>
                  <a:txBody>
                    <a:bodyPr/>
                    <a:lstStyle/>
                    <a:p>
                      <a:pPr algn="ctr" fontAlgn="t"/>
                      <a:r>
                        <a:rPr lang="en-US" sz="1800" b="0" i="0" u="none" strike="noStrike">
                          <a:solidFill>
                            <a:schemeClr val="tx1"/>
                          </a:solidFill>
                          <a:effectLst/>
                          <a:latin typeface="+mn-lt"/>
                        </a:rPr>
                        <a:t>0.465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b="0" i="0" u="none" strike="noStrike" dirty="0">
                          <a:solidFill>
                            <a:schemeClr val="tx1"/>
                          </a:solidFill>
                          <a:effectLst/>
                          <a:latin typeface="+mn-lt"/>
                        </a:rPr>
                        <a:t>0.472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a:solidFill>
                            <a:schemeClr val="tx1"/>
                          </a:solidFill>
                          <a:effectLst/>
                          <a:latin typeface="+mn-lt"/>
                        </a:rPr>
                        <a:t>1.44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8116">
                <a:tc>
                  <a:txBody>
                    <a:bodyPr/>
                    <a:lstStyle/>
                    <a:p>
                      <a:pPr algn="ctr" fontAlgn="t"/>
                      <a:r>
                        <a:rPr lang="en-US" sz="1800" b="0" i="0" u="none" strike="noStrike">
                          <a:solidFill>
                            <a:schemeClr val="tx1"/>
                          </a:solidFill>
                          <a:effectLst/>
                          <a:latin typeface="+mn-lt"/>
                        </a:rPr>
                        <a:t>0.567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b="0" i="0" u="none" strike="noStrike" dirty="0">
                          <a:solidFill>
                            <a:schemeClr val="tx1"/>
                          </a:solidFill>
                          <a:effectLst/>
                          <a:latin typeface="+mn-lt"/>
                        </a:rPr>
                        <a:t>0.587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a:solidFill>
                            <a:schemeClr val="tx1"/>
                          </a:solidFill>
                          <a:effectLst/>
                          <a:latin typeface="+mn-lt"/>
                        </a:rPr>
                        <a:t>3.61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2859">
                <a:tc>
                  <a:txBody>
                    <a:bodyPr/>
                    <a:lstStyle/>
                    <a:p>
                      <a:pPr algn="ctr" fontAlgn="t"/>
                      <a:r>
                        <a:rPr lang="en-US" sz="1800" b="0" i="0" u="none" strike="noStrike">
                          <a:solidFill>
                            <a:schemeClr val="tx1"/>
                          </a:solidFill>
                          <a:effectLst/>
                          <a:latin typeface="+mn-lt"/>
                        </a:rPr>
                        <a:t>0.402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b="0" i="0" u="none" strike="noStrike" dirty="0">
                          <a:solidFill>
                            <a:schemeClr val="tx1"/>
                          </a:solidFill>
                          <a:effectLst/>
                          <a:latin typeface="+mn-lt"/>
                        </a:rPr>
                        <a:t>0.429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a:solidFill>
                            <a:schemeClr val="tx1"/>
                          </a:solidFill>
                          <a:effectLst/>
                          <a:latin typeface="+mn-lt"/>
                        </a:rPr>
                        <a:t>6.61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6902">
                <a:tc>
                  <a:txBody>
                    <a:bodyPr/>
                    <a:lstStyle/>
                    <a:p>
                      <a:pPr algn="ctr" fontAlgn="t"/>
                      <a:r>
                        <a:rPr lang="en-US" sz="1800" b="0" i="0" u="none" strike="noStrike" dirty="0">
                          <a:solidFill>
                            <a:schemeClr val="tx1"/>
                          </a:solidFill>
                          <a:effectLst/>
                          <a:latin typeface="+mn-lt"/>
                        </a:rPr>
                        <a:t>0.412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b="0" i="0" u="none" strike="noStrike" dirty="0">
                          <a:solidFill>
                            <a:schemeClr val="tx1"/>
                          </a:solidFill>
                          <a:effectLst/>
                          <a:latin typeface="+mn-lt"/>
                        </a:rPr>
                        <a:t>0.430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solidFill>
                          <a:effectLst/>
                          <a:latin typeface="+mn-lt"/>
                        </a:rPr>
                        <a:t>4.58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TextBox 6"/>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
        <p:nvSpPr>
          <p:cNvPr id="6" name="TextBox 5"/>
          <p:cNvSpPr txBox="1"/>
          <p:nvPr/>
        </p:nvSpPr>
        <p:spPr>
          <a:xfrm>
            <a:off x="0" y="6595057"/>
            <a:ext cx="1943100" cy="230832"/>
          </a:xfrm>
          <a:prstGeom prst="rect">
            <a:avLst/>
          </a:prstGeom>
          <a:noFill/>
        </p:spPr>
        <p:txBody>
          <a:bodyPr wrap="square" rtlCol="0">
            <a:spAutoFit/>
          </a:bodyPr>
          <a:lstStyle/>
          <a:p>
            <a:r>
              <a:rPr lang="en-US" sz="900" i="1" dirty="0" smtClean="0"/>
              <a:t>Source: 2014 CCSSE data</a:t>
            </a:r>
            <a:endParaRPr lang="en-US" sz="900" i="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3437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5800"/>
            <a:ext cx="8534400" cy="1066800"/>
          </a:xfrm>
        </p:spPr>
        <p:txBody>
          <a:bodyPr>
            <a:normAutofit/>
          </a:bodyPr>
          <a:lstStyle/>
          <a:p>
            <a:pPr algn="ctr">
              <a:lnSpc>
                <a:spcPct val="125000"/>
              </a:lnSpc>
            </a:pPr>
            <a:r>
              <a:rPr lang="en-US" sz="2400" b="1" dirty="0" smtClean="0">
                <a:latin typeface="Arial" panose="020B0604020202020204" pitchFamily="34" charset="0"/>
                <a:cs typeface="Arial" panose="020B0604020202020204" pitchFamily="34" charset="0"/>
              </a:rPr>
              <a:t>Oregon State-Wide Raw Benchmark Scores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2008, 2011, and 2014</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graphicFrame>
        <p:nvGraphicFramePr>
          <p:cNvPr id="5" name="Chart 4"/>
          <p:cNvGraphicFramePr>
            <a:graphicFrameLocks/>
          </p:cNvGraphicFramePr>
          <p:nvPr>
            <p:extLst/>
          </p:nvPr>
        </p:nvGraphicFramePr>
        <p:xfrm>
          <a:off x="76200" y="1752600"/>
          <a:ext cx="9067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6595057"/>
            <a:ext cx="1943100" cy="230832"/>
          </a:xfrm>
          <a:prstGeom prst="rect">
            <a:avLst/>
          </a:prstGeom>
          <a:noFill/>
        </p:spPr>
        <p:txBody>
          <a:bodyPr wrap="square" rtlCol="0">
            <a:spAutoFit/>
          </a:bodyPr>
          <a:lstStyle/>
          <a:p>
            <a:r>
              <a:rPr lang="en-US" sz="900" i="1" dirty="0" smtClean="0"/>
              <a:t>Source: 2014 CCSSE data</a:t>
            </a:r>
            <a:endParaRPr lang="en-US" sz="900" i="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60563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5809" y="685800"/>
            <a:ext cx="8534400" cy="1066800"/>
          </a:xfrm>
        </p:spPr>
        <p:txBody>
          <a:bodyPr>
            <a:normAutofit/>
          </a:bodyPr>
          <a:lstStyle/>
          <a:p>
            <a:pPr algn="ctr">
              <a:lnSpc>
                <a:spcPts val="3800"/>
              </a:lnSpc>
            </a:pPr>
            <a:r>
              <a:rPr lang="en-US" sz="2400" b="1" dirty="0" smtClean="0">
                <a:latin typeface="Arial" panose="020B0604020202020204" pitchFamily="34" charset="0"/>
                <a:cs typeface="Arial" panose="020B0604020202020204" pitchFamily="34" charset="0"/>
              </a:rPr>
              <a:t>What’s Driving Benchmark Scores:</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Student-Faculty Interaction </a:t>
            </a:r>
            <a:r>
              <a:rPr lang="en-US" sz="2400" b="1" i="0" dirty="0" smtClean="0">
                <a:latin typeface="Arial" panose="020B0604020202020204" pitchFamily="34" charset="0"/>
                <a:cs typeface="Arial" panose="020B0604020202020204" pitchFamily="34" charset="0"/>
              </a:rPr>
              <a:t>Benchmark Items – Means </a:t>
            </a:r>
            <a:endParaRPr lang="en-US" sz="2400" b="1" i="0"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nvPr>
        </p:nvGraphicFramePr>
        <p:xfrm>
          <a:off x="381000" y="1904999"/>
          <a:ext cx="8403801" cy="4390961"/>
        </p:xfrm>
        <a:graphic>
          <a:graphicData uri="http://schemas.openxmlformats.org/drawingml/2006/table">
            <a:tbl>
              <a:tblPr firstRow="1" bandRow="1">
                <a:tableStyleId>{5C22544A-7EE6-4342-B048-85BDC9FD1C3A}</a:tableStyleId>
              </a:tblPr>
              <a:tblGrid>
                <a:gridCol w="685800"/>
                <a:gridCol w="3749040"/>
                <a:gridCol w="941987"/>
                <a:gridCol w="941987"/>
                <a:gridCol w="941987"/>
                <a:gridCol w="1143000"/>
              </a:tblGrid>
              <a:tr h="265728">
                <a:tc>
                  <a:txBody>
                    <a:bodyPr/>
                    <a:lstStyle/>
                    <a:p>
                      <a:pPr algn="ctr"/>
                      <a:endParaRPr lang="en-US" dirty="0"/>
                    </a:p>
                  </a:txBody>
                  <a:tcPr anchor="ctr"/>
                </a:tc>
                <a:tc>
                  <a:txBody>
                    <a:bodyPr/>
                    <a:lstStyle/>
                    <a:p>
                      <a:endParaRPr lang="en-US" dirty="0"/>
                    </a:p>
                  </a:txBody>
                  <a:tcPr/>
                </a:tc>
                <a:tc>
                  <a:txBody>
                    <a:bodyPr/>
                    <a:lstStyle/>
                    <a:p>
                      <a:pPr algn="ctr" fontAlgn="b"/>
                      <a:r>
                        <a:rPr lang="en-US" sz="1800" b="0" i="0" u="none" strike="noStrike" dirty="0" smtClean="0">
                          <a:solidFill>
                            <a:schemeClr val="bg1"/>
                          </a:solidFill>
                          <a:latin typeface="+mn-lt"/>
                        </a:rPr>
                        <a:t>2008</a:t>
                      </a:r>
                      <a:endParaRPr lang="en-US" sz="1800" b="0" i="0" u="none" strike="noStrike" dirty="0">
                        <a:solidFill>
                          <a:schemeClr val="bg1"/>
                        </a:solidFill>
                        <a:latin typeface="+mn-lt"/>
                      </a:endParaRPr>
                    </a:p>
                  </a:txBody>
                  <a:tcPr marL="0" marR="0" marT="0" marB="0" anchor="ctr"/>
                </a:tc>
                <a:tc>
                  <a:txBody>
                    <a:bodyPr/>
                    <a:lstStyle/>
                    <a:p>
                      <a:pPr algn="ctr" fontAlgn="b"/>
                      <a:r>
                        <a:rPr lang="en-US" sz="1800" b="0" i="0" u="none" strike="noStrike" dirty="0">
                          <a:solidFill>
                            <a:schemeClr val="bg1"/>
                          </a:solidFill>
                          <a:latin typeface="+mn-lt"/>
                        </a:rPr>
                        <a:t>2011</a:t>
                      </a:r>
                    </a:p>
                  </a:txBody>
                  <a:tcPr marL="0" marR="0" marT="0" marB="0" anchor="ctr"/>
                </a:tc>
                <a:tc>
                  <a:txBody>
                    <a:bodyPr/>
                    <a:lstStyle/>
                    <a:p>
                      <a:pPr algn="ctr" fontAlgn="b"/>
                      <a:r>
                        <a:rPr lang="en-US" sz="1800" b="0" i="0" u="none" strike="noStrike" dirty="0">
                          <a:solidFill>
                            <a:schemeClr val="bg1"/>
                          </a:solidFill>
                          <a:latin typeface="+mn-lt"/>
                        </a:rPr>
                        <a:t>2014</a:t>
                      </a:r>
                    </a:p>
                  </a:txBody>
                  <a:tcPr marL="0" marR="0" marT="0" marB="0" anchor="ctr"/>
                </a:tc>
                <a:tc>
                  <a:txBody>
                    <a:bodyPr/>
                    <a:lstStyle/>
                    <a:p>
                      <a:r>
                        <a:rPr lang="en-US" dirty="0" smtClean="0"/>
                        <a:t>% Diff</a:t>
                      </a:r>
                      <a:endParaRPr lang="en-US" dirty="0"/>
                    </a:p>
                  </a:txBody>
                  <a:tcPr marR="228600"/>
                </a:tc>
              </a:tr>
              <a:tr h="640080">
                <a:tc>
                  <a:txBody>
                    <a:bodyPr/>
                    <a:lstStyle/>
                    <a:p>
                      <a:pPr algn="ctr"/>
                      <a:r>
                        <a:rPr lang="en-US" dirty="0" smtClean="0"/>
                        <a:t>4k</a:t>
                      </a:r>
                      <a:endParaRPr lang="en-US" dirty="0"/>
                    </a:p>
                  </a:txBody>
                  <a:tcPr anchor="ctr"/>
                </a:tc>
                <a:tc>
                  <a:txBody>
                    <a:bodyPr/>
                    <a:lstStyle/>
                    <a:p>
                      <a:pPr algn="l" fontAlgn="t"/>
                      <a:r>
                        <a:rPr lang="en-US" sz="1600" b="0" i="0" u="none" strike="noStrike" dirty="0">
                          <a:solidFill>
                            <a:schemeClr val="tx1"/>
                          </a:solidFill>
                          <a:latin typeface="+mn-lt"/>
                        </a:rPr>
                        <a:t>Used email to communicate with an instructor</a:t>
                      </a:r>
                    </a:p>
                  </a:txBody>
                  <a:tcPr marL="0" marR="0" marT="0" marB="0" anchor="ctr"/>
                </a:tc>
                <a:tc>
                  <a:txBody>
                    <a:bodyPr/>
                    <a:lstStyle/>
                    <a:p>
                      <a:pPr algn="ctr" fontAlgn="ctr"/>
                      <a:r>
                        <a:rPr lang="en-US" sz="1800" b="0" i="0" u="none" strike="noStrike">
                          <a:solidFill>
                            <a:schemeClr val="tx1"/>
                          </a:solidFill>
                          <a:effectLst/>
                          <a:latin typeface="+mn-lt"/>
                        </a:rPr>
                        <a:t>2.63</a:t>
                      </a:r>
                    </a:p>
                  </a:txBody>
                  <a:tcPr marL="0" marR="0" marT="0" marB="0" anchor="ctr"/>
                </a:tc>
                <a:tc>
                  <a:txBody>
                    <a:bodyPr/>
                    <a:lstStyle/>
                    <a:p>
                      <a:pPr algn="ctr" fontAlgn="ctr"/>
                      <a:r>
                        <a:rPr lang="en-US" sz="1800" b="0" i="0" u="none" strike="noStrike">
                          <a:solidFill>
                            <a:schemeClr val="tx1"/>
                          </a:solidFill>
                          <a:effectLst/>
                          <a:latin typeface="+mn-lt"/>
                        </a:rPr>
                        <a:t>2.83</a:t>
                      </a:r>
                    </a:p>
                  </a:txBody>
                  <a:tcPr marL="0" marR="0" marT="0" marB="0" anchor="ctr"/>
                </a:tc>
                <a:tc>
                  <a:txBody>
                    <a:bodyPr/>
                    <a:lstStyle/>
                    <a:p>
                      <a:pPr algn="ctr" fontAlgn="ctr"/>
                      <a:r>
                        <a:rPr lang="en-US" sz="1800" b="0" i="0" u="none" strike="noStrike">
                          <a:solidFill>
                            <a:schemeClr val="tx1"/>
                          </a:solidFill>
                          <a:effectLst/>
                          <a:latin typeface="+mn-lt"/>
                        </a:rPr>
                        <a:t>2.95</a:t>
                      </a:r>
                    </a:p>
                  </a:txBody>
                  <a:tcPr marL="0" marR="0" marT="0" marB="0" anchor="ctr"/>
                </a:tc>
                <a:tc>
                  <a:txBody>
                    <a:bodyPr/>
                    <a:lstStyle/>
                    <a:p>
                      <a:pPr algn="r" fontAlgn="ctr"/>
                      <a:r>
                        <a:rPr lang="en-US" sz="1800" b="0" i="0" u="none" strike="noStrike" dirty="0">
                          <a:solidFill>
                            <a:schemeClr val="tx1"/>
                          </a:solidFill>
                          <a:effectLst/>
                          <a:latin typeface="+mn-lt"/>
                        </a:rPr>
                        <a:t>12.100</a:t>
                      </a:r>
                    </a:p>
                  </a:txBody>
                  <a:tcPr marL="0" marR="228600" marT="0" marB="0" anchor="ctr"/>
                </a:tc>
              </a:tr>
              <a:tr h="640080">
                <a:tc>
                  <a:txBody>
                    <a:bodyPr/>
                    <a:lstStyle/>
                    <a:p>
                      <a:pPr algn="ctr"/>
                      <a:r>
                        <a:rPr lang="en-US" dirty="0" smtClean="0"/>
                        <a:t>4l</a:t>
                      </a:r>
                      <a:endParaRPr lang="en-US" dirty="0"/>
                    </a:p>
                  </a:txBody>
                  <a:tcPr anchor="ctr"/>
                </a:tc>
                <a:tc>
                  <a:txBody>
                    <a:bodyPr/>
                    <a:lstStyle/>
                    <a:p>
                      <a:pPr algn="l" fontAlgn="t"/>
                      <a:r>
                        <a:rPr lang="en-US" sz="1600" b="0" i="0" u="none" strike="noStrike" dirty="0">
                          <a:solidFill>
                            <a:schemeClr val="tx1"/>
                          </a:solidFill>
                          <a:latin typeface="+mn-lt"/>
                        </a:rPr>
                        <a:t>Discussed grades or assignments with an instructor</a:t>
                      </a:r>
                    </a:p>
                  </a:txBody>
                  <a:tcPr marL="0" marR="0" marT="0" marB="0" anchor="ctr"/>
                </a:tc>
                <a:tc>
                  <a:txBody>
                    <a:bodyPr/>
                    <a:lstStyle/>
                    <a:p>
                      <a:pPr algn="ctr" fontAlgn="ctr"/>
                      <a:r>
                        <a:rPr lang="en-US" sz="1800" b="0" i="0" u="none" strike="noStrike">
                          <a:solidFill>
                            <a:schemeClr val="tx1"/>
                          </a:solidFill>
                          <a:effectLst/>
                          <a:latin typeface="+mn-lt"/>
                        </a:rPr>
                        <a:t>2.57</a:t>
                      </a:r>
                    </a:p>
                  </a:txBody>
                  <a:tcPr marL="0" marR="0" marT="0" marB="0" anchor="ctr"/>
                </a:tc>
                <a:tc>
                  <a:txBody>
                    <a:bodyPr/>
                    <a:lstStyle/>
                    <a:p>
                      <a:pPr algn="ctr" fontAlgn="ctr"/>
                      <a:r>
                        <a:rPr lang="en-US" sz="1800" b="0" i="0" u="none" strike="noStrike">
                          <a:solidFill>
                            <a:schemeClr val="tx1"/>
                          </a:solidFill>
                          <a:effectLst/>
                          <a:latin typeface="+mn-lt"/>
                        </a:rPr>
                        <a:t>2.61</a:t>
                      </a:r>
                    </a:p>
                  </a:txBody>
                  <a:tcPr marL="0" marR="0" marT="0" marB="0" anchor="ctr"/>
                </a:tc>
                <a:tc>
                  <a:txBody>
                    <a:bodyPr/>
                    <a:lstStyle/>
                    <a:p>
                      <a:pPr algn="ctr" fontAlgn="ctr"/>
                      <a:r>
                        <a:rPr lang="en-US" sz="1800" b="0" i="0" u="none" strike="noStrike">
                          <a:solidFill>
                            <a:schemeClr val="tx1"/>
                          </a:solidFill>
                          <a:effectLst/>
                          <a:latin typeface="+mn-lt"/>
                        </a:rPr>
                        <a:t>2.63</a:t>
                      </a:r>
                    </a:p>
                  </a:txBody>
                  <a:tcPr marL="0" marR="0" marT="0" marB="0" anchor="ctr"/>
                </a:tc>
                <a:tc>
                  <a:txBody>
                    <a:bodyPr/>
                    <a:lstStyle/>
                    <a:p>
                      <a:pPr algn="r" fontAlgn="ctr"/>
                      <a:r>
                        <a:rPr lang="en-US" sz="1800" b="0" i="0" u="none" strike="noStrike" dirty="0">
                          <a:solidFill>
                            <a:schemeClr val="tx1"/>
                          </a:solidFill>
                          <a:effectLst/>
                          <a:latin typeface="+mn-lt"/>
                        </a:rPr>
                        <a:t>2.082</a:t>
                      </a:r>
                    </a:p>
                  </a:txBody>
                  <a:tcPr marL="0" marR="228600" marT="0" marB="0" anchor="ctr"/>
                </a:tc>
              </a:tr>
              <a:tr h="640080">
                <a:tc>
                  <a:txBody>
                    <a:bodyPr/>
                    <a:lstStyle/>
                    <a:p>
                      <a:pPr algn="ctr"/>
                      <a:r>
                        <a:rPr lang="en-US" dirty="0" smtClean="0"/>
                        <a:t>4m</a:t>
                      </a:r>
                      <a:endParaRPr lang="en-US" dirty="0"/>
                    </a:p>
                  </a:txBody>
                  <a:tcPr anchor="ctr">
                    <a:solidFill>
                      <a:srgbClr val="D0D8E8"/>
                    </a:solidFill>
                  </a:tcPr>
                </a:tc>
                <a:tc>
                  <a:txBody>
                    <a:bodyPr/>
                    <a:lstStyle/>
                    <a:p>
                      <a:pPr algn="l" fontAlgn="t"/>
                      <a:r>
                        <a:rPr lang="en-US" sz="1600" b="0" i="0" u="none" strike="noStrike" dirty="0">
                          <a:solidFill>
                            <a:schemeClr val="tx1"/>
                          </a:solidFill>
                          <a:latin typeface="+mn-lt"/>
                        </a:rPr>
                        <a:t>Talked about career plans with an instructor or advisor</a:t>
                      </a:r>
                    </a:p>
                  </a:txBody>
                  <a:tcPr marL="0" marR="0" marT="0" marB="0" anchor="ctr">
                    <a:solidFill>
                      <a:srgbClr val="D0D8E8"/>
                    </a:solidFill>
                  </a:tcPr>
                </a:tc>
                <a:tc>
                  <a:txBody>
                    <a:bodyPr/>
                    <a:lstStyle/>
                    <a:p>
                      <a:pPr algn="ctr" fontAlgn="ctr"/>
                      <a:r>
                        <a:rPr lang="en-US" sz="1800" b="0" i="0" u="none" strike="noStrike">
                          <a:solidFill>
                            <a:schemeClr val="tx1"/>
                          </a:solidFill>
                          <a:effectLst/>
                          <a:latin typeface="+mn-lt"/>
                        </a:rPr>
                        <a:t>2.12</a:t>
                      </a:r>
                    </a:p>
                  </a:txBody>
                  <a:tcPr marL="0" marR="0" marT="0" marB="0" anchor="ctr">
                    <a:solidFill>
                      <a:srgbClr val="D0D8E8"/>
                    </a:solidFill>
                  </a:tcPr>
                </a:tc>
                <a:tc>
                  <a:txBody>
                    <a:bodyPr/>
                    <a:lstStyle/>
                    <a:p>
                      <a:pPr algn="ctr" fontAlgn="ctr"/>
                      <a:r>
                        <a:rPr lang="en-US" sz="1800" b="0" i="0" u="none" strike="noStrike">
                          <a:solidFill>
                            <a:schemeClr val="tx1"/>
                          </a:solidFill>
                          <a:effectLst/>
                          <a:latin typeface="+mn-lt"/>
                        </a:rPr>
                        <a:t>2.13</a:t>
                      </a:r>
                    </a:p>
                  </a:txBody>
                  <a:tcPr marL="0" marR="0" marT="0" marB="0" anchor="ctr">
                    <a:solidFill>
                      <a:srgbClr val="D0D8E8"/>
                    </a:solidFill>
                  </a:tcPr>
                </a:tc>
                <a:tc>
                  <a:txBody>
                    <a:bodyPr/>
                    <a:lstStyle/>
                    <a:p>
                      <a:pPr algn="ctr" fontAlgn="ctr"/>
                      <a:r>
                        <a:rPr lang="en-US" sz="1800" b="0" i="0" u="none" strike="noStrike">
                          <a:solidFill>
                            <a:schemeClr val="tx1"/>
                          </a:solidFill>
                          <a:effectLst/>
                          <a:latin typeface="+mn-lt"/>
                        </a:rPr>
                        <a:t>2.18</a:t>
                      </a:r>
                    </a:p>
                  </a:txBody>
                  <a:tcPr marL="0" marR="0" marT="0" marB="0" anchor="ctr">
                    <a:solidFill>
                      <a:srgbClr val="D0D8E8"/>
                    </a:solidFill>
                  </a:tcPr>
                </a:tc>
                <a:tc>
                  <a:txBody>
                    <a:bodyPr/>
                    <a:lstStyle/>
                    <a:p>
                      <a:pPr algn="r" fontAlgn="ctr"/>
                      <a:r>
                        <a:rPr lang="en-US" sz="1800" b="0" i="0" u="none" strike="noStrike" dirty="0">
                          <a:solidFill>
                            <a:schemeClr val="tx1"/>
                          </a:solidFill>
                          <a:effectLst/>
                          <a:latin typeface="+mn-lt"/>
                        </a:rPr>
                        <a:t>2.864</a:t>
                      </a:r>
                    </a:p>
                  </a:txBody>
                  <a:tcPr marL="0" marR="228600" marT="0" marB="0" anchor="ctr">
                    <a:solidFill>
                      <a:srgbClr val="D0D8E8"/>
                    </a:solidFill>
                  </a:tcPr>
                </a:tc>
              </a:tr>
              <a:tr h="640080">
                <a:tc>
                  <a:txBody>
                    <a:bodyPr/>
                    <a:lstStyle/>
                    <a:p>
                      <a:pPr algn="ctr"/>
                      <a:r>
                        <a:rPr lang="en-US" dirty="0" smtClean="0"/>
                        <a:t>4n</a:t>
                      </a:r>
                      <a:endParaRPr lang="en-US" dirty="0"/>
                    </a:p>
                  </a:txBody>
                  <a:tcPr anchor="ctr"/>
                </a:tc>
                <a:tc>
                  <a:txBody>
                    <a:bodyPr/>
                    <a:lstStyle/>
                    <a:p>
                      <a:pPr algn="l" fontAlgn="t"/>
                      <a:r>
                        <a:rPr lang="en-US" sz="1600" b="0" i="0" u="none" strike="noStrike" dirty="0">
                          <a:solidFill>
                            <a:schemeClr val="tx1"/>
                          </a:solidFill>
                          <a:latin typeface="+mn-lt"/>
                        </a:rPr>
                        <a:t>Discussed ideas from your readings or classes with instructors outside of class</a:t>
                      </a:r>
                    </a:p>
                  </a:txBody>
                  <a:tcPr marL="0" marR="0" marT="0" marB="0" anchor="ctr"/>
                </a:tc>
                <a:tc>
                  <a:txBody>
                    <a:bodyPr/>
                    <a:lstStyle/>
                    <a:p>
                      <a:pPr algn="ctr" fontAlgn="ctr"/>
                      <a:r>
                        <a:rPr lang="en-US" sz="1800" b="0" i="0" u="none" strike="noStrike" dirty="0">
                          <a:solidFill>
                            <a:schemeClr val="tx1"/>
                          </a:solidFill>
                          <a:effectLst/>
                          <a:latin typeface="+mn-lt"/>
                        </a:rPr>
                        <a:t>1.78</a:t>
                      </a:r>
                    </a:p>
                  </a:txBody>
                  <a:tcPr marL="0" marR="0" marT="0" marB="0" anchor="ctr"/>
                </a:tc>
                <a:tc>
                  <a:txBody>
                    <a:bodyPr/>
                    <a:lstStyle/>
                    <a:p>
                      <a:pPr algn="ctr" fontAlgn="ctr"/>
                      <a:r>
                        <a:rPr lang="en-US" sz="1800" b="0" i="0" u="none" strike="noStrike">
                          <a:solidFill>
                            <a:schemeClr val="tx1"/>
                          </a:solidFill>
                          <a:effectLst/>
                          <a:latin typeface="+mn-lt"/>
                        </a:rPr>
                        <a:t>1.80</a:t>
                      </a:r>
                    </a:p>
                  </a:txBody>
                  <a:tcPr marL="0" marR="0" marT="0" marB="0" anchor="ctr"/>
                </a:tc>
                <a:tc>
                  <a:txBody>
                    <a:bodyPr/>
                    <a:lstStyle/>
                    <a:p>
                      <a:pPr algn="ctr" fontAlgn="ctr"/>
                      <a:r>
                        <a:rPr lang="en-US" sz="1800" b="0" i="0" u="none" strike="noStrike">
                          <a:solidFill>
                            <a:schemeClr val="tx1"/>
                          </a:solidFill>
                          <a:effectLst/>
                          <a:latin typeface="+mn-lt"/>
                        </a:rPr>
                        <a:t>1.79</a:t>
                      </a:r>
                    </a:p>
                  </a:txBody>
                  <a:tcPr marL="0" marR="0" marT="0" marB="0" anchor="ctr"/>
                </a:tc>
                <a:tc>
                  <a:txBody>
                    <a:bodyPr/>
                    <a:lstStyle/>
                    <a:p>
                      <a:pPr algn="r" fontAlgn="ctr"/>
                      <a:r>
                        <a:rPr lang="en-US" sz="1800" b="0" i="0" u="none" strike="noStrike" dirty="0">
                          <a:solidFill>
                            <a:schemeClr val="tx1"/>
                          </a:solidFill>
                          <a:effectLst/>
                          <a:latin typeface="+mn-lt"/>
                        </a:rPr>
                        <a:t>0.571</a:t>
                      </a:r>
                    </a:p>
                  </a:txBody>
                  <a:tcPr marL="0" marR="228600" marT="0" marB="0" anchor="ctr"/>
                </a:tc>
              </a:tr>
              <a:tr h="824801">
                <a:tc>
                  <a:txBody>
                    <a:bodyPr/>
                    <a:lstStyle/>
                    <a:p>
                      <a:pPr algn="ctr"/>
                      <a:r>
                        <a:rPr lang="en-US" dirty="0" smtClean="0"/>
                        <a:t>4o</a:t>
                      </a:r>
                      <a:endParaRPr lang="en-US" dirty="0"/>
                    </a:p>
                  </a:txBody>
                  <a:tcPr anchor="ctr">
                    <a:solidFill>
                      <a:srgbClr val="D0D8E8"/>
                    </a:solidFill>
                  </a:tcPr>
                </a:tc>
                <a:tc>
                  <a:txBody>
                    <a:bodyPr/>
                    <a:lstStyle/>
                    <a:p>
                      <a:pPr algn="l" fontAlgn="t"/>
                      <a:r>
                        <a:rPr lang="en-US" sz="1600" b="0" i="0" u="none" strike="noStrike" dirty="0">
                          <a:solidFill>
                            <a:schemeClr val="tx1"/>
                          </a:solidFill>
                          <a:latin typeface="+mn-lt"/>
                        </a:rPr>
                        <a:t>Received prompt feedback (written or oral) from instructors on your performance</a:t>
                      </a:r>
                    </a:p>
                  </a:txBody>
                  <a:tcPr marL="0" marR="0" marT="0" marB="0" anchor="ctr">
                    <a:solidFill>
                      <a:srgbClr val="D0D8E8"/>
                    </a:solidFill>
                  </a:tcPr>
                </a:tc>
                <a:tc>
                  <a:txBody>
                    <a:bodyPr/>
                    <a:lstStyle/>
                    <a:p>
                      <a:pPr algn="ctr" fontAlgn="ctr"/>
                      <a:r>
                        <a:rPr lang="en-US" sz="1800" b="0" i="0" u="none" strike="noStrike">
                          <a:solidFill>
                            <a:schemeClr val="tx1"/>
                          </a:solidFill>
                          <a:effectLst/>
                          <a:latin typeface="+mn-lt"/>
                        </a:rPr>
                        <a:t>2.75</a:t>
                      </a:r>
                    </a:p>
                  </a:txBody>
                  <a:tcPr marL="0" marR="0" marT="0" marB="0" anchor="ctr">
                    <a:solidFill>
                      <a:srgbClr val="D0D8E8"/>
                    </a:solidFill>
                  </a:tcPr>
                </a:tc>
                <a:tc>
                  <a:txBody>
                    <a:bodyPr/>
                    <a:lstStyle/>
                    <a:p>
                      <a:pPr algn="ctr" fontAlgn="ctr"/>
                      <a:r>
                        <a:rPr lang="en-US" sz="1800" b="0" i="0" u="none" strike="noStrike">
                          <a:solidFill>
                            <a:schemeClr val="tx1"/>
                          </a:solidFill>
                          <a:effectLst/>
                          <a:latin typeface="+mn-lt"/>
                        </a:rPr>
                        <a:t>2.76</a:t>
                      </a:r>
                    </a:p>
                  </a:txBody>
                  <a:tcPr marL="0" marR="0" marT="0" marB="0" anchor="ctr">
                    <a:solidFill>
                      <a:srgbClr val="D0D8E8"/>
                    </a:solidFill>
                  </a:tcPr>
                </a:tc>
                <a:tc>
                  <a:txBody>
                    <a:bodyPr/>
                    <a:lstStyle/>
                    <a:p>
                      <a:pPr algn="ctr" fontAlgn="ctr"/>
                      <a:r>
                        <a:rPr lang="en-US" sz="1800" b="0" i="0" u="none" strike="noStrike">
                          <a:solidFill>
                            <a:schemeClr val="tx1"/>
                          </a:solidFill>
                          <a:effectLst/>
                          <a:latin typeface="+mn-lt"/>
                        </a:rPr>
                        <a:t>2.76</a:t>
                      </a:r>
                    </a:p>
                  </a:txBody>
                  <a:tcPr marL="0" marR="0" marT="0" marB="0" anchor="ctr">
                    <a:solidFill>
                      <a:srgbClr val="D0D8E8"/>
                    </a:solidFill>
                  </a:tcPr>
                </a:tc>
                <a:tc>
                  <a:txBody>
                    <a:bodyPr/>
                    <a:lstStyle/>
                    <a:p>
                      <a:pPr algn="r" fontAlgn="ctr"/>
                      <a:r>
                        <a:rPr lang="en-US" sz="1800" b="0" i="0" u="none" strike="noStrike" dirty="0">
                          <a:solidFill>
                            <a:schemeClr val="tx1"/>
                          </a:solidFill>
                          <a:effectLst/>
                          <a:latin typeface="+mn-lt"/>
                        </a:rPr>
                        <a:t>0.279</a:t>
                      </a:r>
                    </a:p>
                  </a:txBody>
                  <a:tcPr marL="0" marR="228600" marT="0" marB="0" anchor="ctr">
                    <a:solidFill>
                      <a:srgbClr val="D0D8E8"/>
                    </a:solidFill>
                  </a:tcPr>
                </a:tc>
              </a:tr>
              <a:tr h="640080">
                <a:tc>
                  <a:txBody>
                    <a:bodyPr/>
                    <a:lstStyle/>
                    <a:p>
                      <a:pPr algn="ctr"/>
                      <a:r>
                        <a:rPr lang="en-US" dirty="0" smtClean="0"/>
                        <a:t>4q</a:t>
                      </a:r>
                      <a:endParaRPr lang="en-US" dirty="0"/>
                    </a:p>
                  </a:txBody>
                  <a:tcPr anchor="ctr"/>
                </a:tc>
                <a:tc>
                  <a:txBody>
                    <a:bodyPr/>
                    <a:lstStyle/>
                    <a:p>
                      <a:pPr algn="l" fontAlgn="t"/>
                      <a:r>
                        <a:rPr lang="en-US" sz="1600" b="0" i="0" u="none" strike="noStrike" dirty="0">
                          <a:solidFill>
                            <a:schemeClr val="tx1"/>
                          </a:solidFill>
                          <a:latin typeface="+mn-lt"/>
                        </a:rPr>
                        <a:t>Worked with instructors on activities other than coursework</a:t>
                      </a:r>
                    </a:p>
                  </a:txBody>
                  <a:tcPr marL="0" marR="0" marT="0" marB="0" anchor="ctr"/>
                </a:tc>
                <a:tc>
                  <a:txBody>
                    <a:bodyPr/>
                    <a:lstStyle/>
                    <a:p>
                      <a:pPr algn="ctr" fontAlgn="ctr"/>
                      <a:r>
                        <a:rPr lang="en-US" sz="1800" b="0" i="0" u="none" strike="noStrike" dirty="0">
                          <a:solidFill>
                            <a:schemeClr val="tx1"/>
                          </a:solidFill>
                          <a:effectLst/>
                          <a:latin typeface="+mn-lt"/>
                        </a:rPr>
                        <a:t>1.38</a:t>
                      </a:r>
                    </a:p>
                  </a:txBody>
                  <a:tcPr marL="0" marR="0" marT="0" marB="0" anchor="ctr"/>
                </a:tc>
                <a:tc>
                  <a:txBody>
                    <a:bodyPr/>
                    <a:lstStyle/>
                    <a:p>
                      <a:pPr algn="ctr" fontAlgn="ctr"/>
                      <a:r>
                        <a:rPr lang="en-US" sz="1800" b="0" i="0" u="none" strike="noStrike">
                          <a:solidFill>
                            <a:schemeClr val="tx1"/>
                          </a:solidFill>
                          <a:effectLst/>
                          <a:latin typeface="+mn-lt"/>
                        </a:rPr>
                        <a:t>1.38</a:t>
                      </a:r>
                    </a:p>
                  </a:txBody>
                  <a:tcPr marL="0" marR="0" marT="0" marB="0" anchor="ctr"/>
                </a:tc>
                <a:tc>
                  <a:txBody>
                    <a:bodyPr/>
                    <a:lstStyle/>
                    <a:p>
                      <a:pPr algn="ctr" fontAlgn="ctr"/>
                      <a:r>
                        <a:rPr lang="en-US" sz="1800" b="0" i="0" u="none" strike="noStrike" dirty="0">
                          <a:solidFill>
                            <a:schemeClr val="tx1"/>
                          </a:solidFill>
                          <a:effectLst/>
                          <a:latin typeface="+mn-lt"/>
                        </a:rPr>
                        <a:t>1.41</a:t>
                      </a:r>
                    </a:p>
                  </a:txBody>
                  <a:tcPr marL="0" marR="0" marT="0" marB="0" anchor="ctr"/>
                </a:tc>
                <a:tc>
                  <a:txBody>
                    <a:bodyPr/>
                    <a:lstStyle/>
                    <a:p>
                      <a:pPr algn="r" fontAlgn="ctr"/>
                      <a:r>
                        <a:rPr lang="en-US" sz="1800" b="0" i="0" u="none" strike="noStrike" dirty="0">
                          <a:solidFill>
                            <a:schemeClr val="tx1"/>
                          </a:solidFill>
                          <a:effectLst/>
                          <a:latin typeface="+mn-lt"/>
                        </a:rPr>
                        <a:t>1.611</a:t>
                      </a:r>
                    </a:p>
                  </a:txBody>
                  <a:tcPr marL="0" marR="228600" marT="0" marB="0" anchor="ctr"/>
                </a:tc>
              </a:tr>
            </a:tbl>
          </a:graphicData>
        </a:graphic>
      </p:graphicFrame>
      <p:sp>
        <p:nvSpPr>
          <p:cNvPr id="5" name="TextBox 4"/>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
        <p:nvSpPr>
          <p:cNvPr id="7" name="TextBox 6"/>
          <p:cNvSpPr txBox="1"/>
          <p:nvPr/>
        </p:nvSpPr>
        <p:spPr>
          <a:xfrm>
            <a:off x="0" y="6595057"/>
            <a:ext cx="1943100" cy="230832"/>
          </a:xfrm>
          <a:prstGeom prst="rect">
            <a:avLst/>
          </a:prstGeom>
          <a:noFill/>
        </p:spPr>
        <p:txBody>
          <a:bodyPr wrap="square" rtlCol="0">
            <a:spAutoFit/>
          </a:bodyPr>
          <a:lstStyle/>
          <a:p>
            <a:r>
              <a:rPr lang="en-US" sz="900" i="1" dirty="0" smtClean="0"/>
              <a:t>Source: 2014 CCSSE data</a:t>
            </a:r>
            <a:endParaRPr lang="en-US" sz="900" i="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9320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1066800"/>
          </a:xfrm>
        </p:spPr>
        <p:txBody>
          <a:bodyPr>
            <a:normAutofit/>
          </a:bodyPr>
          <a:lstStyle/>
          <a:p>
            <a:pPr algn="ctr"/>
            <a:r>
              <a:rPr lang="en-US" sz="2400" b="1" dirty="0" smtClean="0">
                <a:latin typeface="Arial" panose="020B0604020202020204" pitchFamily="34" charset="0"/>
                <a:cs typeface="Arial" panose="020B0604020202020204" pitchFamily="34" charset="0"/>
              </a:rPr>
              <a:t>What’s Driving Benchmark Scores:</a:t>
            </a:r>
            <a:br>
              <a:rPr lang="en-US" sz="2400" b="1" dirty="0" smtClean="0">
                <a:latin typeface="Arial" panose="020B0604020202020204" pitchFamily="34" charset="0"/>
                <a:cs typeface="Arial" panose="020B0604020202020204" pitchFamily="34" charset="0"/>
              </a:rPr>
            </a:br>
            <a:r>
              <a:rPr lang="en-US" sz="2400" b="1" i="0" dirty="0" smtClean="0">
                <a:latin typeface="Arial" panose="020B0604020202020204" pitchFamily="34" charset="0"/>
                <a:cs typeface="Arial" panose="020B0604020202020204" pitchFamily="34" charset="0"/>
              </a:rPr>
              <a:t>Student-Faculty Interaction Benchmark Items - Means</a:t>
            </a:r>
            <a:endParaRPr lang="en-US" sz="2400" b="1" i="0" dirty="0">
              <a:latin typeface="Arial" panose="020B0604020202020204" pitchFamily="34" charset="0"/>
              <a:cs typeface="Arial" panose="020B0604020202020204" pitchFamily="34" charset="0"/>
            </a:endParaRPr>
          </a:p>
        </p:txBody>
      </p:sp>
      <p:sp>
        <p:nvSpPr>
          <p:cNvPr id="5" name="TextBox 4"/>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
        <p:nvSpPr>
          <p:cNvPr id="6" name="TextBox 5"/>
          <p:cNvSpPr txBox="1"/>
          <p:nvPr/>
        </p:nvSpPr>
        <p:spPr>
          <a:xfrm>
            <a:off x="0" y="6595057"/>
            <a:ext cx="1943100" cy="230832"/>
          </a:xfrm>
          <a:prstGeom prst="rect">
            <a:avLst/>
          </a:prstGeom>
          <a:noFill/>
        </p:spPr>
        <p:txBody>
          <a:bodyPr wrap="square" rtlCol="0">
            <a:spAutoFit/>
          </a:bodyPr>
          <a:lstStyle/>
          <a:p>
            <a:r>
              <a:rPr lang="en-US" sz="900" i="1" dirty="0" smtClean="0"/>
              <a:t>Source: 2014 CCSSE data</a:t>
            </a:r>
            <a:endParaRPr lang="en-US" sz="900" i="1" dirty="0"/>
          </a:p>
        </p:txBody>
      </p:sp>
      <p:graphicFrame>
        <p:nvGraphicFramePr>
          <p:cNvPr id="8" name="Content Placeholder 7"/>
          <p:cNvGraphicFramePr>
            <a:graphicFrameLocks noGrp="1"/>
          </p:cNvGraphicFramePr>
          <p:nvPr>
            <p:ph idx="1"/>
            <p:extLst/>
          </p:nvPr>
        </p:nvGraphicFramePr>
        <p:xfrm>
          <a:off x="0" y="1752600"/>
          <a:ext cx="90678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628579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685800"/>
            <a:ext cx="8762999" cy="1066800"/>
          </a:xfrm>
        </p:spPr>
        <p:txBody>
          <a:bodyPr>
            <a:normAutofit fontScale="90000"/>
          </a:bodyPr>
          <a:lstStyle/>
          <a:p>
            <a:pPr algn="ctr">
              <a:lnSpc>
                <a:spcPts val="3500"/>
              </a:lnSpc>
            </a:pPr>
            <a:r>
              <a:rPr lang="en-US" sz="2400" b="1" dirty="0" smtClean="0">
                <a:latin typeface="Arial" panose="020B0604020202020204" pitchFamily="34" charset="0"/>
                <a:cs typeface="Arial" panose="020B0604020202020204" pitchFamily="34" charset="0"/>
              </a:rPr>
              <a:t>What’s Driving Benchmark Scores:</a:t>
            </a:r>
            <a:br>
              <a:rPr lang="en-US" sz="2400" b="1" dirty="0" smtClean="0">
                <a:latin typeface="Arial" panose="020B0604020202020204" pitchFamily="34" charset="0"/>
                <a:cs typeface="Arial" panose="020B0604020202020204" pitchFamily="34" charset="0"/>
              </a:rPr>
            </a:br>
            <a:r>
              <a:rPr lang="en-US" sz="2400" b="1" i="0" dirty="0" smtClean="0">
                <a:latin typeface="Arial" panose="020B0604020202020204" pitchFamily="34" charset="0"/>
                <a:cs typeface="Arial" panose="020B0604020202020204" pitchFamily="34" charset="0"/>
              </a:rPr>
              <a:t>Student-Faculty Interaction Benchmark Items - Frequencies</a:t>
            </a:r>
            <a:endParaRPr lang="en-US" sz="2400" b="1" i="0" dirty="0">
              <a:latin typeface="Arial" panose="020B0604020202020204" pitchFamily="34" charset="0"/>
              <a:cs typeface="Arial" panose="020B0604020202020204" pitchFamily="34" charset="0"/>
            </a:endParaRPr>
          </a:p>
        </p:txBody>
      </p:sp>
      <p:sp>
        <p:nvSpPr>
          <p:cNvPr id="3" name="TextBox 2"/>
          <p:cNvSpPr txBox="1"/>
          <p:nvPr/>
        </p:nvSpPr>
        <p:spPr>
          <a:xfrm>
            <a:off x="5334000" y="6095999"/>
            <a:ext cx="3775393" cy="369332"/>
          </a:xfrm>
          <a:prstGeom prst="rect">
            <a:avLst/>
          </a:prstGeom>
          <a:noFill/>
        </p:spPr>
        <p:txBody>
          <a:bodyPr wrap="none" rtlCol="0">
            <a:spAutoFit/>
          </a:bodyPr>
          <a:lstStyle/>
          <a:p>
            <a:r>
              <a:rPr lang="en-US" dirty="0" smtClean="0"/>
              <a:t>Percentage reported </a:t>
            </a:r>
            <a:r>
              <a:rPr lang="en-US" b="1" dirty="0" smtClean="0">
                <a:solidFill>
                  <a:srgbClr val="800000"/>
                </a:solidFill>
              </a:rPr>
              <a:t>NEVER</a:t>
            </a:r>
            <a:r>
              <a:rPr lang="en-US" dirty="0" smtClean="0"/>
              <a:t> doing</a:t>
            </a:r>
            <a:endParaRPr lang="en-US" dirty="0"/>
          </a:p>
        </p:txBody>
      </p:sp>
      <p:graphicFrame>
        <p:nvGraphicFramePr>
          <p:cNvPr id="5" name="Content Placeholder 4"/>
          <p:cNvGraphicFramePr>
            <a:graphicFrameLocks noGrp="1"/>
          </p:cNvGraphicFramePr>
          <p:nvPr>
            <p:ph idx="1"/>
            <p:extLst/>
          </p:nvPr>
        </p:nvGraphicFramePr>
        <p:xfrm>
          <a:off x="304800" y="1676400"/>
          <a:ext cx="8366760" cy="4394200"/>
        </p:xfrm>
        <a:graphic>
          <a:graphicData uri="http://schemas.openxmlformats.org/drawingml/2006/table">
            <a:tbl>
              <a:tblPr firstRow="1" bandRow="1">
                <a:tableStyleId>{5C22544A-7EE6-4342-B048-85BDC9FD1C3A}</a:tableStyleId>
              </a:tblPr>
              <a:tblGrid>
                <a:gridCol w="685800"/>
                <a:gridCol w="3657600"/>
                <a:gridCol w="960120"/>
                <a:gridCol w="960120"/>
                <a:gridCol w="960120"/>
                <a:gridCol w="1143000"/>
              </a:tblGrid>
              <a:tr h="370840">
                <a:tc>
                  <a:txBody>
                    <a:bodyPr/>
                    <a:lstStyle/>
                    <a:p>
                      <a:endParaRPr lang="en-US" dirty="0"/>
                    </a:p>
                  </a:txBody>
                  <a:tcPr/>
                </a:tc>
                <a:tc>
                  <a:txBody>
                    <a:bodyPr/>
                    <a:lstStyle/>
                    <a:p>
                      <a:endParaRPr lang="en-US"/>
                    </a:p>
                  </a:txBody>
                  <a:tcPr/>
                </a:tc>
                <a:tc>
                  <a:txBody>
                    <a:bodyPr/>
                    <a:lstStyle/>
                    <a:p>
                      <a:pPr algn="ctr" fontAlgn="b"/>
                      <a:r>
                        <a:rPr lang="en-US" sz="1800" b="0" i="0" u="none" strike="noStrike" dirty="0" smtClean="0">
                          <a:solidFill>
                            <a:schemeClr val="bg1"/>
                          </a:solidFill>
                          <a:latin typeface="+mn-lt"/>
                        </a:rPr>
                        <a:t>2008</a:t>
                      </a:r>
                      <a:endParaRPr lang="en-US" sz="1800" b="0" i="0" u="none" strike="noStrike" dirty="0">
                        <a:solidFill>
                          <a:schemeClr val="bg1"/>
                        </a:solidFill>
                        <a:latin typeface="+mn-lt"/>
                      </a:endParaRPr>
                    </a:p>
                  </a:txBody>
                  <a:tcPr marL="0" marR="0" marT="0" marB="0" anchor="ctr"/>
                </a:tc>
                <a:tc>
                  <a:txBody>
                    <a:bodyPr/>
                    <a:lstStyle/>
                    <a:p>
                      <a:pPr algn="ctr" fontAlgn="b"/>
                      <a:r>
                        <a:rPr lang="en-US" sz="1800" b="0" i="0" u="none" strike="noStrike" dirty="0">
                          <a:solidFill>
                            <a:schemeClr val="bg1"/>
                          </a:solidFill>
                          <a:latin typeface="+mn-lt"/>
                        </a:rPr>
                        <a:t>2011</a:t>
                      </a:r>
                    </a:p>
                  </a:txBody>
                  <a:tcPr marL="0" marR="0" marT="0" marB="0" anchor="ctr"/>
                </a:tc>
                <a:tc>
                  <a:txBody>
                    <a:bodyPr/>
                    <a:lstStyle/>
                    <a:p>
                      <a:pPr algn="ctr" fontAlgn="b"/>
                      <a:r>
                        <a:rPr lang="en-US" sz="1800" b="0" i="0" u="none" strike="noStrike" dirty="0">
                          <a:solidFill>
                            <a:schemeClr val="bg1"/>
                          </a:solidFill>
                          <a:latin typeface="+mn-lt"/>
                        </a:rPr>
                        <a:t>2014</a:t>
                      </a:r>
                    </a:p>
                  </a:txBody>
                  <a:tcPr marL="0" marR="0" marT="0" marB="0" anchor="ctr"/>
                </a:tc>
                <a:tc>
                  <a:txBody>
                    <a:bodyPr/>
                    <a:lstStyle/>
                    <a:p>
                      <a:r>
                        <a:rPr lang="en-US" dirty="0" smtClean="0"/>
                        <a:t>% Diff</a:t>
                      </a:r>
                      <a:endParaRPr lang="en-US" dirty="0"/>
                    </a:p>
                  </a:txBody>
                  <a:tcPr marR="228600"/>
                </a:tc>
              </a:tr>
              <a:tr h="640080">
                <a:tc>
                  <a:txBody>
                    <a:bodyPr/>
                    <a:lstStyle/>
                    <a:p>
                      <a:pPr algn="ctr"/>
                      <a:r>
                        <a:rPr lang="en-US" dirty="0" smtClean="0"/>
                        <a:t>4k</a:t>
                      </a:r>
                      <a:endParaRPr lang="en-US" dirty="0"/>
                    </a:p>
                  </a:txBody>
                  <a:tcPr anchor="ctr"/>
                </a:tc>
                <a:tc>
                  <a:txBody>
                    <a:bodyPr/>
                    <a:lstStyle/>
                    <a:p>
                      <a:pPr algn="l" fontAlgn="t"/>
                      <a:r>
                        <a:rPr lang="en-US" sz="1600" b="0" i="0" u="none" strike="noStrike" dirty="0">
                          <a:solidFill>
                            <a:schemeClr val="tx1"/>
                          </a:solidFill>
                          <a:latin typeface="+mn-lt"/>
                        </a:rPr>
                        <a:t>Used email to communicate with an instructor</a:t>
                      </a:r>
                    </a:p>
                  </a:txBody>
                  <a:tcPr marL="0" marR="0" marT="0" marB="0" anchor="ctr"/>
                </a:tc>
                <a:tc>
                  <a:txBody>
                    <a:bodyPr/>
                    <a:lstStyle/>
                    <a:p>
                      <a:pPr algn="ctr" fontAlgn="ctr"/>
                      <a:r>
                        <a:rPr lang="en-US" sz="1800" b="0" i="0" u="none" strike="noStrike" dirty="0">
                          <a:solidFill>
                            <a:schemeClr val="tx1"/>
                          </a:solidFill>
                          <a:effectLst/>
                          <a:latin typeface="+mn-lt"/>
                        </a:rPr>
                        <a:t>13.73</a:t>
                      </a:r>
                    </a:p>
                  </a:txBody>
                  <a:tcPr marL="0" marR="0" marT="0" marB="0" anchor="ctr"/>
                </a:tc>
                <a:tc>
                  <a:txBody>
                    <a:bodyPr/>
                    <a:lstStyle/>
                    <a:p>
                      <a:pPr algn="ctr" fontAlgn="ctr"/>
                      <a:r>
                        <a:rPr lang="en-US" sz="1800" b="0" i="0" u="none" strike="noStrike">
                          <a:solidFill>
                            <a:schemeClr val="tx1"/>
                          </a:solidFill>
                          <a:effectLst/>
                          <a:latin typeface="+mn-lt"/>
                        </a:rPr>
                        <a:t>8.20</a:t>
                      </a:r>
                    </a:p>
                  </a:txBody>
                  <a:tcPr marL="0" marR="0" marT="0" marB="0" anchor="ctr"/>
                </a:tc>
                <a:tc>
                  <a:txBody>
                    <a:bodyPr/>
                    <a:lstStyle/>
                    <a:p>
                      <a:pPr algn="ctr" fontAlgn="ctr"/>
                      <a:r>
                        <a:rPr lang="en-US" sz="1800" b="0" i="0" u="none" strike="noStrike">
                          <a:solidFill>
                            <a:schemeClr val="tx1"/>
                          </a:solidFill>
                          <a:effectLst/>
                          <a:latin typeface="+mn-lt"/>
                        </a:rPr>
                        <a:t>5.91</a:t>
                      </a:r>
                    </a:p>
                  </a:txBody>
                  <a:tcPr marL="0" marR="0" marT="0" marB="0" anchor="ctr"/>
                </a:tc>
                <a:tc>
                  <a:txBody>
                    <a:bodyPr/>
                    <a:lstStyle/>
                    <a:p>
                      <a:pPr algn="r" fontAlgn="ctr"/>
                      <a:r>
                        <a:rPr lang="en-US" sz="1800" b="0" i="0" u="none" strike="noStrike" dirty="0">
                          <a:solidFill>
                            <a:schemeClr val="tx1"/>
                          </a:solidFill>
                          <a:effectLst/>
                          <a:latin typeface="+mn-lt"/>
                        </a:rPr>
                        <a:t>-56.956</a:t>
                      </a:r>
                    </a:p>
                  </a:txBody>
                  <a:tcPr marL="0" marR="182880" marT="0" marB="0" anchor="ctr"/>
                </a:tc>
              </a:tr>
              <a:tr h="640080">
                <a:tc>
                  <a:txBody>
                    <a:bodyPr/>
                    <a:lstStyle/>
                    <a:p>
                      <a:pPr algn="ctr"/>
                      <a:r>
                        <a:rPr lang="en-US" dirty="0" smtClean="0"/>
                        <a:t>4l</a:t>
                      </a:r>
                      <a:endParaRPr lang="en-US" dirty="0"/>
                    </a:p>
                  </a:txBody>
                  <a:tcPr anchor="ctr"/>
                </a:tc>
                <a:tc>
                  <a:txBody>
                    <a:bodyPr/>
                    <a:lstStyle/>
                    <a:p>
                      <a:pPr algn="l" fontAlgn="t"/>
                      <a:r>
                        <a:rPr lang="en-US" sz="1600" b="0" i="0" u="none" strike="noStrike" dirty="0">
                          <a:solidFill>
                            <a:schemeClr val="tx1"/>
                          </a:solidFill>
                          <a:latin typeface="+mn-lt"/>
                        </a:rPr>
                        <a:t>Discussed grades or assignments with an instructor</a:t>
                      </a:r>
                    </a:p>
                  </a:txBody>
                  <a:tcPr marL="0" marR="0" marT="0" marB="0" anchor="ctr"/>
                </a:tc>
                <a:tc>
                  <a:txBody>
                    <a:bodyPr/>
                    <a:lstStyle/>
                    <a:p>
                      <a:pPr algn="ctr" fontAlgn="ctr"/>
                      <a:r>
                        <a:rPr lang="en-US" sz="1800" b="0" i="0" u="none" strike="noStrike">
                          <a:solidFill>
                            <a:schemeClr val="tx1"/>
                          </a:solidFill>
                          <a:effectLst/>
                          <a:latin typeface="+mn-lt"/>
                        </a:rPr>
                        <a:t>7.97</a:t>
                      </a:r>
                    </a:p>
                  </a:txBody>
                  <a:tcPr marL="0" marR="0" marT="0" marB="0" anchor="ctr"/>
                </a:tc>
                <a:tc>
                  <a:txBody>
                    <a:bodyPr/>
                    <a:lstStyle/>
                    <a:p>
                      <a:pPr algn="ctr" fontAlgn="ctr"/>
                      <a:r>
                        <a:rPr lang="en-US" sz="1800" b="0" i="0" u="none" strike="noStrike" dirty="0">
                          <a:solidFill>
                            <a:schemeClr val="tx1"/>
                          </a:solidFill>
                          <a:effectLst/>
                          <a:latin typeface="+mn-lt"/>
                        </a:rPr>
                        <a:t>6.94</a:t>
                      </a:r>
                    </a:p>
                  </a:txBody>
                  <a:tcPr marL="0" marR="0" marT="0" marB="0" anchor="ctr"/>
                </a:tc>
                <a:tc>
                  <a:txBody>
                    <a:bodyPr/>
                    <a:lstStyle/>
                    <a:p>
                      <a:pPr algn="ctr" fontAlgn="ctr"/>
                      <a:r>
                        <a:rPr lang="en-US" sz="1800" b="0" i="0" u="none" strike="noStrike">
                          <a:solidFill>
                            <a:schemeClr val="tx1"/>
                          </a:solidFill>
                          <a:effectLst/>
                          <a:latin typeface="+mn-lt"/>
                        </a:rPr>
                        <a:t>8.46</a:t>
                      </a:r>
                    </a:p>
                  </a:txBody>
                  <a:tcPr marL="0" marR="0" marT="0" marB="0" anchor="ctr"/>
                </a:tc>
                <a:tc>
                  <a:txBody>
                    <a:bodyPr/>
                    <a:lstStyle/>
                    <a:p>
                      <a:pPr algn="r" fontAlgn="ctr"/>
                      <a:r>
                        <a:rPr lang="en-US" sz="1800" b="0" i="0" u="none" strike="noStrike" dirty="0">
                          <a:solidFill>
                            <a:schemeClr val="tx1"/>
                          </a:solidFill>
                          <a:effectLst/>
                          <a:latin typeface="+mn-lt"/>
                        </a:rPr>
                        <a:t>6.148</a:t>
                      </a:r>
                    </a:p>
                  </a:txBody>
                  <a:tcPr marL="0" marR="182880" marT="0" marB="0" anchor="ctr"/>
                </a:tc>
              </a:tr>
              <a:tr h="640080">
                <a:tc>
                  <a:txBody>
                    <a:bodyPr/>
                    <a:lstStyle/>
                    <a:p>
                      <a:pPr algn="ctr"/>
                      <a:r>
                        <a:rPr lang="en-US" dirty="0" smtClean="0"/>
                        <a:t>4m</a:t>
                      </a:r>
                      <a:endParaRPr lang="en-US" dirty="0"/>
                    </a:p>
                  </a:txBody>
                  <a:tcPr anchor="ctr"/>
                </a:tc>
                <a:tc>
                  <a:txBody>
                    <a:bodyPr/>
                    <a:lstStyle/>
                    <a:p>
                      <a:pPr algn="l" fontAlgn="t"/>
                      <a:r>
                        <a:rPr lang="en-US" sz="1600" b="0" i="0" u="none" strike="noStrike" dirty="0">
                          <a:solidFill>
                            <a:schemeClr val="tx1"/>
                          </a:solidFill>
                          <a:latin typeface="+mn-lt"/>
                        </a:rPr>
                        <a:t>Talked about career plans with an instructor or advisor</a:t>
                      </a:r>
                    </a:p>
                  </a:txBody>
                  <a:tcPr marL="0" marR="0" marT="0" marB="0" anchor="ctr"/>
                </a:tc>
                <a:tc>
                  <a:txBody>
                    <a:bodyPr/>
                    <a:lstStyle/>
                    <a:p>
                      <a:pPr algn="ctr" fontAlgn="ctr"/>
                      <a:r>
                        <a:rPr lang="en-US" sz="1800" b="0" i="0" u="none" strike="noStrike">
                          <a:solidFill>
                            <a:schemeClr val="tx1"/>
                          </a:solidFill>
                          <a:effectLst/>
                          <a:latin typeface="+mn-lt"/>
                        </a:rPr>
                        <a:t>24.18</a:t>
                      </a:r>
                    </a:p>
                  </a:txBody>
                  <a:tcPr marL="0" marR="0" marT="0" marB="0" anchor="ctr"/>
                </a:tc>
                <a:tc>
                  <a:txBody>
                    <a:bodyPr/>
                    <a:lstStyle/>
                    <a:p>
                      <a:pPr algn="ctr" fontAlgn="ctr"/>
                      <a:r>
                        <a:rPr lang="en-US" sz="1800" b="0" i="0" u="none" strike="noStrike">
                          <a:solidFill>
                            <a:schemeClr val="tx1"/>
                          </a:solidFill>
                          <a:effectLst/>
                          <a:latin typeface="+mn-lt"/>
                        </a:rPr>
                        <a:t>24.73</a:t>
                      </a:r>
                    </a:p>
                  </a:txBody>
                  <a:tcPr marL="0" marR="0" marT="0" marB="0" anchor="ctr"/>
                </a:tc>
                <a:tc>
                  <a:txBody>
                    <a:bodyPr/>
                    <a:lstStyle/>
                    <a:p>
                      <a:pPr algn="ctr" fontAlgn="ctr"/>
                      <a:r>
                        <a:rPr lang="en-US" sz="1800" b="0" i="0" u="none" strike="noStrike">
                          <a:solidFill>
                            <a:schemeClr val="tx1"/>
                          </a:solidFill>
                          <a:effectLst/>
                          <a:latin typeface="+mn-lt"/>
                        </a:rPr>
                        <a:t>23.39</a:t>
                      </a:r>
                    </a:p>
                  </a:txBody>
                  <a:tcPr marL="0" marR="0" marT="0" marB="0" anchor="ctr"/>
                </a:tc>
                <a:tc>
                  <a:txBody>
                    <a:bodyPr/>
                    <a:lstStyle/>
                    <a:p>
                      <a:pPr algn="r" fontAlgn="ctr"/>
                      <a:r>
                        <a:rPr lang="en-US" sz="1800" b="0" i="0" u="none" strike="noStrike" dirty="0">
                          <a:solidFill>
                            <a:schemeClr val="tx1"/>
                          </a:solidFill>
                          <a:effectLst/>
                          <a:latin typeface="+mn-lt"/>
                        </a:rPr>
                        <a:t>-3.267</a:t>
                      </a:r>
                    </a:p>
                  </a:txBody>
                  <a:tcPr marL="0" marR="182880" marT="0" marB="0" anchor="ctr"/>
                </a:tc>
              </a:tr>
              <a:tr h="640080">
                <a:tc>
                  <a:txBody>
                    <a:bodyPr/>
                    <a:lstStyle/>
                    <a:p>
                      <a:pPr algn="ctr"/>
                      <a:r>
                        <a:rPr lang="en-US" dirty="0" smtClean="0"/>
                        <a:t>4n</a:t>
                      </a:r>
                      <a:endParaRPr lang="en-US" dirty="0"/>
                    </a:p>
                  </a:txBody>
                  <a:tcPr anchor="ctr"/>
                </a:tc>
                <a:tc>
                  <a:txBody>
                    <a:bodyPr/>
                    <a:lstStyle/>
                    <a:p>
                      <a:pPr algn="l" fontAlgn="t"/>
                      <a:r>
                        <a:rPr lang="en-US" sz="1600" b="0" i="0" u="none" strike="noStrike" dirty="0">
                          <a:solidFill>
                            <a:schemeClr val="tx1"/>
                          </a:solidFill>
                          <a:latin typeface="+mn-lt"/>
                        </a:rPr>
                        <a:t>Discussed ideas from your readings or classes with instructors outside of class</a:t>
                      </a:r>
                    </a:p>
                  </a:txBody>
                  <a:tcPr marL="0" marR="0" marT="0" marB="0" anchor="ctr"/>
                </a:tc>
                <a:tc>
                  <a:txBody>
                    <a:bodyPr/>
                    <a:lstStyle/>
                    <a:p>
                      <a:pPr algn="ctr" fontAlgn="ctr"/>
                      <a:r>
                        <a:rPr lang="en-US" sz="1800" b="0" i="0" u="none" strike="noStrike">
                          <a:solidFill>
                            <a:schemeClr val="tx1"/>
                          </a:solidFill>
                          <a:effectLst/>
                          <a:latin typeface="+mn-lt"/>
                        </a:rPr>
                        <a:t>42.69</a:t>
                      </a:r>
                    </a:p>
                  </a:txBody>
                  <a:tcPr marL="0" marR="0" marT="0" marB="0" anchor="ctr"/>
                </a:tc>
                <a:tc>
                  <a:txBody>
                    <a:bodyPr/>
                    <a:lstStyle/>
                    <a:p>
                      <a:pPr algn="ctr" fontAlgn="ctr"/>
                      <a:r>
                        <a:rPr lang="en-US" sz="1800" b="0" i="0" u="none" strike="noStrike">
                          <a:solidFill>
                            <a:schemeClr val="tx1"/>
                          </a:solidFill>
                          <a:effectLst/>
                          <a:latin typeface="+mn-lt"/>
                        </a:rPr>
                        <a:t>41.57</a:t>
                      </a:r>
                    </a:p>
                  </a:txBody>
                  <a:tcPr marL="0" marR="0" marT="0" marB="0" anchor="ctr"/>
                </a:tc>
                <a:tc>
                  <a:txBody>
                    <a:bodyPr/>
                    <a:lstStyle/>
                    <a:p>
                      <a:pPr algn="ctr" fontAlgn="ctr"/>
                      <a:r>
                        <a:rPr lang="en-US" sz="1800" b="0" i="0" u="none" strike="noStrike">
                          <a:solidFill>
                            <a:schemeClr val="tx1"/>
                          </a:solidFill>
                          <a:effectLst/>
                          <a:latin typeface="+mn-lt"/>
                        </a:rPr>
                        <a:t>43.13</a:t>
                      </a:r>
                    </a:p>
                  </a:txBody>
                  <a:tcPr marL="0" marR="0" marT="0" marB="0" anchor="ctr"/>
                </a:tc>
                <a:tc>
                  <a:txBody>
                    <a:bodyPr/>
                    <a:lstStyle/>
                    <a:p>
                      <a:pPr algn="r" fontAlgn="ctr"/>
                      <a:r>
                        <a:rPr lang="en-US" sz="1800" b="0" i="0" u="none" strike="noStrike" dirty="0">
                          <a:solidFill>
                            <a:schemeClr val="tx1"/>
                          </a:solidFill>
                          <a:effectLst/>
                          <a:latin typeface="+mn-lt"/>
                        </a:rPr>
                        <a:t>1.031</a:t>
                      </a:r>
                    </a:p>
                  </a:txBody>
                  <a:tcPr marL="0" marR="182880" marT="0" marB="0" anchor="ctr"/>
                </a:tc>
              </a:tr>
              <a:tr h="822960">
                <a:tc>
                  <a:txBody>
                    <a:bodyPr/>
                    <a:lstStyle/>
                    <a:p>
                      <a:pPr algn="ctr"/>
                      <a:r>
                        <a:rPr lang="en-US" dirty="0" smtClean="0"/>
                        <a:t>4o</a:t>
                      </a:r>
                      <a:endParaRPr lang="en-US" dirty="0"/>
                    </a:p>
                  </a:txBody>
                  <a:tcPr anchor="ctr"/>
                </a:tc>
                <a:tc>
                  <a:txBody>
                    <a:bodyPr/>
                    <a:lstStyle/>
                    <a:p>
                      <a:pPr algn="l" fontAlgn="t"/>
                      <a:r>
                        <a:rPr lang="en-US" sz="1600" b="0" i="0" u="none" strike="noStrike" dirty="0">
                          <a:solidFill>
                            <a:schemeClr val="tx1"/>
                          </a:solidFill>
                          <a:latin typeface="+mn-lt"/>
                        </a:rPr>
                        <a:t>Received prompt feedback (written or oral) from instructors on your performance</a:t>
                      </a:r>
                    </a:p>
                  </a:txBody>
                  <a:tcPr marL="0" marR="0" marT="0" marB="0" anchor="ctr"/>
                </a:tc>
                <a:tc>
                  <a:txBody>
                    <a:bodyPr/>
                    <a:lstStyle/>
                    <a:p>
                      <a:pPr algn="ctr" fontAlgn="ctr"/>
                      <a:r>
                        <a:rPr lang="en-US" sz="1800" b="0" i="0" u="none" strike="noStrike" dirty="0">
                          <a:solidFill>
                            <a:schemeClr val="tx1"/>
                          </a:solidFill>
                          <a:effectLst/>
                          <a:latin typeface="+mn-lt"/>
                        </a:rPr>
                        <a:t>5.52</a:t>
                      </a:r>
                    </a:p>
                  </a:txBody>
                  <a:tcPr marL="0" marR="0" marT="0" marB="0" anchor="ctr"/>
                </a:tc>
                <a:tc>
                  <a:txBody>
                    <a:bodyPr/>
                    <a:lstStyle/>
                    <a:p>
                      <a:pPr algn="ctr" fontAlgn="ctr"/>
                      <a:r>
                        <a:rPr lang="en-US" sz="1800" b="0" i="0" u="none" strike="noStrike">
                          <a:solidFill>
                            <a:schemeClr val="tx1"/>
                          </a:solidFill>
                          <a:effectLst/>
                          <a:latin typeface="+mn-lt"/>
                        </a:rPr>
                        <a:t>5.12</a:t>
                      </a:r>
                    </a:p>
                  </a:txBody>
                  <a:tcPr marL="0" marR="0" marT="0" marB="0" anchor="ctr"/>
                </a:tc>
                <a:tc>
                  <a:txBody>
                    <a:bodyPr/>
                    <a:lstStyle/>
                    <a:p>
                      <a:pPr algn="ctr" fontAlgn="ctr"/>
                      <a:r>
                        <a:rPr lang="en-US" sz="1800" b="0" i="0" u="none" strike="noStrike">
                          <a:solidFill>
                            <a:schemeClr val="tx1"/>
                          </a:solidFill>
                          <a:effectLst/>
                          <a:latin typeface="+mn-lt"/>
                        </a:rPr>
                        <a:t>6.26</a:t>
                      </a:r>
                    </a:p>
                  </a:txBody>
                  <a:tcPr marL="0" marR="0" marT="0" marB="0" anchor="ctr"/>
                </a:tc>
                <a:tc>
                  <a:txBody>
                    <a:bodyPr/>
                    <a:lstStyle/>
                    <a:p>
                      <a:pPr algn="r" fontAlgn="ctr"/>
                      <a:r>
                        <a:rPr lang="en-US" sz="1800" b="0" i="0" u="none" strike="noStrike" dirty="0">
                          <a:solidFill>
                            <a:schemeClr val="tx1"/>
                          </a:solidFill>
                          <a:effectLst/>
                          <a:latin typeface="+mn-lt"/>
                        </a:rPr>
                        <a:t>13.406</a:t>
                      </a:r>
                    </a:p>
                  </a:txBody>
                  <a:tcPr marL="0" marR="182880" marT="0" marB="0" anchor="ctr"/>
                </a:tc>
              </a:tr>
              <a:tr h="640080">
                <a:tc>
                  <a:txBody>
                    <a:bodyPr/>
                    <a:lstStyle/>
                    <a:p>
                      <a:pPr algn="ctr"/>
                      <a:r>
                        <a:rPr lang="en-US" dirty="0" smtClean="0"/>
                        <a:t>4q</a:t>
                      </a:r>
                      <a:endParaRPr lang="en-US" dirty="0"/>
                    </a:p>
                  </a:txBody>
                  <a:tcPr anchor="ctr"/>
                </a:tc>
                <a:tc>
                  <a:txBody>
                    <a:bodyPr/>
                    <a:lstStyle/>
                    <a:p>
                      <a:pPr algn="l" fontAlgn="t"/>
                      <a:r>
                        <a:rPr lang="en-US" sz="1600" b="0" i="0" u="none" strike="noStrike" dirty="0">
                          <a:solidFill>
                            <a:schemeClr val="tx1"/>
                          </a:solidFill>
                          <a:latin typeface="+mn-lt"/>
                        </a:rPr>
                        <a:t>Worked with instructors on activities other than coursework</a:t>
                      </a:r>
                    </a:p>
                  </a:txBody>
                  <a:tcPr marL="0" marR="0" marT="0" marB="0" anchor="ctr"/>
                </a:tc>
                <a:tc>
                  <a:txBody>
                    <a:bodyPr/>
                    <a:lstStyle/>
                    <a:p>
                      <a:pPr algn="ctr" fontAlgn="ctr"/>
                      <a:r>
                        <a:rPr lang="en-US" sz="1800" b="0" i="0" u="none" strike="noStrike">
                          <a:solidFill>
                            <a:schemeClr val="tx1"/>
                          </a:solidFill>
                          <a:effectLst/>
                          <a:latin typeface="+mn-lt"/>
                        </a:rPr>
                        <a:t>70.73</a:t>
                      </a:r>
                    </a:p>
                  </a:txBody>
                  <a:tcPr marL="0" marR="0" marT="0" marB="0" anchor="ctr"/>
                </a:tc>
                <a:tc>
                  <a:txBody>
                    <a:bodyPr/>
                    <a:lstStyle/>
                    <a:p>
                      <a:pPr algn="ctr" fontAlgn="ctr"/>
                      <a:r>
                        <a:rPr lang="en-US" sz="1800" b="0" i="0" u="none" strike="noStrike">
                          <a:solidFill>
                            <a:schemeClr val="tx1"/>
                          </a:solidFill>
                          <a:effectLst/>
                          <a:latin typeface="+mn-lt"/>
                        </a:rPr>
                        <a:t>70.97</a:t>
                      </a:r>
                    </a:p>
                  </a:txBody>
                  <a:tcPr marL="0" marR="0" marT="0" marB="0" anchor="ctr"/>
                </a:tc>
                <a:tc>
                  <a:txBody>
                    <a:bodyPr/>
                    <a:lstStyle/>
                    <a:p>
                      <a:pPr algn="ctr" fontAlgn="ctr"/>
                      <a:r>
                        <a:rPr lang="en-US" sz="1800" b="0" i="0" u="none" strike="noStrike" dirty="0">
                          <a:solidFill>
                            <a:schemeClr val="tx1"/>
                          </a:solidFill>
                          <a:effectLst/>
                          <a:latin typeface="+mn-lt"/>
                        </a:rPr>
                        <a:t>70.29</a:t>
                      </a:r>
                    </a:p>
                  </a:txBody>
                  <a:tcPr marL="0" marR="0" marT="0" marB="0" anchor="ctr"/>
                </a:tc>
                <a:tc>
                  <a:txBody>
                    <a:bodyPr/>
                    <a:lstStyle/>
                    <a:p>
                      <a:pPr algn="r" fontAlgn="ctr"/>
                      <a:r>
                        <a:rPr lang="en-US" sz="1800" b="0" i="0" u="none" strike="noStrike" dirty="0">
                          <a:solidFill>
                            <a:schemeClr val="tx1"/>
                          </a:solidFill>
                          <a:effectLst/>
                          <a:latin typeface="+mn-lt"/>
                        </a:rPr>
                        <a:t>-0.622</a:t>
                      </a:r>
                    </a:p>
                  </a:txBody>
                  <a:tcPr marL="0" marR="182880" marT="0" marB="0" anchor="ctr"/>
                </a:tc>
              </a:tr>
            </a:tbl>
          </a:graphicData>
        </a:graphic>
      </p:graphicFrame>
      <p:sp>
        <p:nvSpPr>
          <p:cNvPr id="7" name="TextBox 6"/>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
        <p:nvSpPr>
          <p:cNvPr id="8" name="TextBox 7"/>
          <p:cNvSpPr txBox="1"/>
          <p:nvPr/>
        </p:nvSpPr>
        <p:spPr>
          <a:xfrm>
            <a:off x="0" y="6595057"/>
            <a:ext cx="1943100" cy="230832"/>
          </a:xfrm>
          <a:prstGeom prst="rect">
            <a:avLst/>
          </a:prstGeom>
          <a:noFill/>
        </p:spPr>
        <p:txBody>
          <a:bodyPr wrap="square" rtlCol="0">
            <a:spAutoFit/>
          </a:bodyPr>
          <a:lstStyle/>
          <a:p>
            <a:r>
              <a:rPr lang="en-US" sz="900" i="1" dirty="0" smtClean="0"/>
              <a:t>Source: 2014 CCSSE data</a:t>
            </a:r>
            <a:endParaRPr lang="en-US" sz="900" i="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838764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762000"/>
            <a:ext cx="8534400" cy="1219200"/>
          </a:xfrm>
        </p:spPr>
        <p:txBody>
          <a:bodyPr>
            <a:noAutofit/>
          </a:bodyPr>
          <a:lstStyle/>
          <a:p>
            <a:pPr algn="ctr">
              <a:lnSpc>
                <a:spcPts val="3000"/>
              </a:lnSpc>
            </a:pPr>
            <a:r>
              <a:rPr lang="en-US" sz="2000" b="1" dirty="0">
                <a:latin typeface="Arial" panose="020B0604020202020204" pitchFamily="34" charset="0"/>
                <a:cs typeface="Arial" panose="020B0604020202020204" pitchFamily="34" charset="0"/>
              </a:rPr>
              <a:t>What’s Driving Benchmark </a:t>
            </a:r>
            <a:r>
              <a:rPr lang="en-US" sz="2000" b="1" dirty="0" smtClean="0">
                <a:latin typeface="Arial" panose="020B0604020202020204" pitchFamily="34" charset="0"/>
                <a:cs typeface="Arial" panose="020B0604020202020204" pitchFamily="34" charset="0"/>
              </a:rPr>
              <a:t>Scores:</a:t>
            </a:r>
            <a:br>
              <a:rPr lang="en-US" sz="2000" b="1" dirty="0" smtClean="0">
                <a:latin typeface="Arial" panose="020B0604020202020204" pitchFamily="34" charset="0"/>
                <a:cs typeface="Arial" panose="020B0604020202020204" pitchFamily="34" charset="0"/>
              </a:rPr>
            </a:br>
            <a:r>
              <a:rPr lang="en-US" sz="2000" b="1" i="0" dirty="0" smtClean="0">
                <a:latin typeface="Arial" panose="020B0604020202020204" pitchFamily="34" charset="0"/>
                <a:cs typeface="Arial" panose="020B0604020202020204" pitchFamily="34" charset="0"/>
              </a:rPr>
              <a:t>Percentage Never Doing Activities on the </a:t>
            </a:r>
            <a:br>
              <a:rPr lang="en-US" sz="2000" b="1" i="0" dirty="0" smtClean="0">
                <a:latin typeface="Arial" panose="020B0604020202020204" pitchFamily="34" charset="0"/>
                <a:cs typeface="Arial" panose="020B0604020202020204" pitchFamily="34" charset="0"/>
              </a:rPr>
            </a:br>
            <a:r>
              <a:rPr lang="en-US" sz="2000" b="1" i="0" dirty="0" smtClean="0">
                <a:latin typeface="Arial" panose="020B0604020202020204" pitchFamily="34" charset="0"/>
                <a:cs typeface="Arial" panose="020B0604020202020204" pitchFamily="34" charset="0"/>
              </a:rPr>
              <a:t>Student-Faculty Interaction Benchmark</a:t>
            </a:r>
            <a:endParaRPr lang="en-US" sz="2000" b="1" dirty="0">
              <a:latin typeface="Arial" panose="020B0604020202020204" pitchFamily="34" charset="0"/>
              <a:cs typeface="Arial" panose="020B0604020202020204" pitchFamily="34" charset="0"/>
            </a:endParaRPr>
          </a:p>
        </p:txBody>
      </p:sp>
      <p:sp>
        <p:nvSpPr>
          <p:cNvPr id="5" name="TextBox 4"/>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
        <p:nvSpPr>
          <p:cNvPr id="6" name="TextBox 5"/>
          <p:cNvSpPr txBox="1"/>
          <p:nvPr/>
        </p:nvSpPr>
        <p:spPr>
          <a:xfrm>
            <a:off x="0" y="6595057"/>
            <a:ext cx="1943100" cy="230832"/>
          </a:xfrm>
          <a:prstGeom prst="rect">
            <a:avLst/>
          </a:prstGeom>
          <a:noFill/>
        </p:spPr>
        <p:txBody>
          <a:bodyPr wrap="square" rtlCol="0">
            <a:spAutoFit/>
          </a:bodyPr>
          <a:lstStyle/>
          <a:p>
            <a:r>
              <a:rPr lang="en-US" sz="900" i="1" dirty="0" smtClean="0"/>
              <a:t>Source: 2014 CCSSE data</a:t>
            </a:r>
            <a:endParaRPr lang="en-US" sz="900" i="1" dirty="0"/>
          </a:p>
        </p:txBody>
      </p:sp>
      <p:graphicFrame>
        <p:nvGraphicFramePr>
          <p:cNvPr id="8" name="Chart 7"/>
          <p:cNvGraphicFramePr>
            <a:graphicFrameLocks/>
          </p:cNvGraphicFramePr>
          <p:nvPr>
            <p:extLst/>
          </p:nvPr>
        </p:nvGraphicFramePr>
        <p:xfrm>
          <a:off x="0" y="1981200"/>
          <a:ext cx="91440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07478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0"/>
          <p:cNvSpPr>
            <a:spLocks noGrp="1"/>
          </p:cNvSpPr>
          <p:nvPr>
            <p:ph type="title"/>
          </p:nvPr>
        </p:nvSpPr>
        <p:spPr>
          <a:xfrm>
            <a:off x="0" y="1371600"/>
            <a:ext cx="8763000" cy="508000"/>
          </a:xfrm>
        </p:spPr>
        <p:txBody>
          <a:bodyPr>
            <a:normAutofit fontScale="90000"/>
          </a:bodyPr>
          <a:lstStyle/>
          <a:p>
            <a:r>
              <a:rPr lang="en-US" sz="3200" b="1" dirty="0" smtClean="0"/>
              <a:t/>
            </a:r>
            <a:br>
              <a:rPr lang="en-US" sz="3200" b="1" dirty="0" smtClean="0"/>
            </a:br>
            <a:r>
              <a:rPr lang="en-US" sz="3200" b="1" dirty="0" smtClean="0"/>
              <a:t>Oregon Students</a:t>
            </a:r>
            <a:r>
              <a:rPr lang="en-US" sz="3200" b="1" dirty="0"/>
              <a:t>’ Goals for Attending College</a:t>
            </a:r>
            <a:br>
              <a:rPr lang="en-US" sz="3200" b="1" dirty="0"/>
            </a:br>
            <a:endParaRPr lang="en-US" sz="3200" b="1" dirty="0">
              <a:solidFill>
                <a:schemeClr val="tx2"/>
              </a:solidFill>
            </a:endParaRPr>
          </a:p>
        </p:txBody>
      </p:sp>
      <p:sp>
        <p:nvSpPr>
          <p:cNvPr id="12" name="Content Placeholder 11"/>
          <p:cNvSpPr>
            <a:spLocks noGrp="1"/>
          </p:cNvSpPr>
          <p:nvPr>
            <p:ph idx="1"/>
          </p:nvPr>
        </p:nvSpPr>
        <p:spPr>
          <a:xfrm>
            <a:off x="488950" y="1981200"/>
            <a:ext cx="7613650" cy="4191000"/>
          </a:xfrm>
        </p:spPr>
        <p:txBody>
          <a:bodyPr/>
          <a:lstStyle/>
          <a:p>
            <a:endParaRPr lang="en-US" dirty="0" smtClean="0"/>
          </a:p>
          <a:p>
            <a:pPr marL="0" indent="0">
              <a:buNone/>
            </a:pPr>
            <a:endParaRPr lang="en-US" sz="2000" b="1" dirty="0" smtClean="0">
              <a:solidFill>
                <a:srgbClr val="9F3A0D"/>
              </a:solidFill>
            </a:endParaRPr>
          </a:p>
          <a:p>
            <a:pPr marL="0" indent="0">
              <a:buNone/>
            </a:pPr>
            <a:endParaRPr lang="en-US" sz="2000" b="1" dirty="0">
              <a:solidFill>
                <a:srgbClr val="9F3A0D"/>
              </a:solidFill>
            </a:endParaRPr>
          </a:p>
        </p:txBody>
      </p:sp>
      <p:sp>
        <p:nvSpPr>
          <p:cNvPr id="13" name="TextBox 12"/>
          <p:cNvSpPr txBox="1"/>
          <p:nvPr/>
        </p:nvSpPr>
        <p:spPr>
          <a:xfrm>
            <a:off x="76200" y="6586006"/>
            <a:ext cx="3886200" cy="215444"/>
          </a:xfrm>
          <a:prstGeom prst="rect">
            <a:avLst/>
          </a:prstGeom>
          <a:noFill/>
        </p:spPr>
        <p:txBody>
          <a:bodyPr wrap="square" rtlCol="0">
            <a:spAutoFit/>
          </a:bodyPr>
          <a:lstStyle/>
          <a:p>
            <a:r>
              <a:rPr lang="en-US" sz="800" i="1" dirty="0" smtClean="0"/>
              <a:t>Source: CCSSE 2014</a:t>
            </a:r>
            <a:endParaRPr lang="en-US" sz="800" i="1" dirty="0"/>
          </a:p>
        </p:txBody>
      </p:sp>
      <p:sp>
        <p:nvSpPr>
          <p:cNvPr id="15" name="Title 4"/>
          <p:cNvSpPr txBox="1">
            <a:spLocks/>
          </p:cNvSpPr>
          <p:nvPr/>
        </p:nvSpPr>
        <p:spPr>
          <a:xfrm>
            <a:off x="373533" y="2424156"/>
            <a:ext cx="7955178" cy="3138444"/>
          </a:xfrm>
          <a:prstGeom prst="rect">
            <a:avLst/>
          </a:prstGeom>
          <a:noFill/>
        </p:spPr>
        <p:txBody>
          <a:bodyPr vert="horz" lIns="91440" tIns="91440" rIns="91440" bIns="45720" rtlCol="0" anchor="t" anchorCtr="0">
            <a:normAutofit/>
          </a:bodyPr>
          <a:lstStyle>
            <a:lvl1pPr algn="l" defTabSz="914400" rtl="0" eaLnBrk="1" latinLnBrk="0" hangingPunct="1">
              <a:lnSpc>
                <a:spcPts val="3500"/>
              </a:lnSpc>
              <a:spcBef>
                <a:spcPct val="0"/>
              </a:spcBef>
              <a:buNone/>
              <a:defRPr sz="3200" b="1" i="1" kern="1200">
                <a:solidFill>
                  <a:srgbClr val="00427A"/>
                </a:solidFill>
                <a:latin typeface="Palatino"/>
                <a:ea typeface="+mj-ea"/>
                <a:cs typeface="Palatino"/>
              </a:defRPr>
            </a:lvl1pPr>
          </a:lstStyle>
          <a:p>
            <a:r>
              <a:rPr lang="en-US" sz="2000" dirty="0" smtClean="0">
                <a:solidFill>
                  <a:srgbClr val="9F3A0D"/>
                </a:solidFill>
                <a:latin typeface="+mj-lt"/>
              </a:rPr>
              <a:t>				All             FT		PT</a:t>
            </a:r>
          </a:p>
          <a:p>
            <a:r>
              <a:rPr lang="en-US" sz="2000" dirty="0" smtClean="0">
                <a:latin typeface="+mj-lt"/>
              </a:rPr>
              <a:t>Associate Degree: 	          </a:t>
            </a:r>
            <a:r>
              <a:rPr lang="en-US" sz="2400" i="0" dirty="0" smtClean="0">
                <a:latin typeface="+mj-lt"/>
              </a:rPr>
              <a:t>79%	    85%          75%</a:t>
            </a:r>
            <a:endParaRPr lang="en-US" sz="2000" dirty="0" smtClean="0">
              <a:latin typeface="+mj-lt"/>
            </a:endParaRPr>
          </a:p>
          <a:p>
            <a:r>
              <a:rPr lang="en-US" sz="2000" dirty="0" smtClean="0">
                <a:latin typeface="+mj-lt"/>
              </a:rPr>
              <a:t>Transfer to 4-year:	          </a:t>
            </a:r>
            <a:r>
              <a:rPr lang="en-US" sz="2400" i="0" dirty="0" smtClean="0">
                <a:latin typeface="+mj-lt"/>
              </a:rPr>
              <a:t>73%          77%          70%</a:t>
            </a:r>
          </a:p>
          <a:p>
            <a:r>
              <a:rPr lang="en-US" sz="2000" dirty="0" smtClean="0">
                <a:latin typeface="+mj-lt"/>
              </a:rPr>
              <a:t>Certificate: 	</a:t>
            </a:r>
            <a:r>
              <a:rPr lang="en-US" sz="2400" dirty="0" smtClean="0"/>
              <a:t>	</a:t>
            </a:r>
            <a:r>
              <a:rPr lang="en-US" sz="2400" i="0" dirty="0" smtClean="0"/>
              <a:t>          </a:t>
            </a:r>
            <a:r>
              <a:rPr lang="en-US" sz="2400" i="0" dirty="0" smtClean="0">
                <a:latin typeface="+mj-lt"/>
              </a:rPr>
              <a:t>51%	    51%          51%</a:t>
            </a:r>
          </a:p>
          <a:p>
            <a:endParaRPr lang="en-US" sz="2400" i="0" dirty="0" smtClean="0">
              <a:latin typeface="+mj-lt"/>
            </a:endParaRPr>
          </a:p>
          <a:p>
            <a:endParaRPr lang="en-US" sz="2400" i="0" dirty="0" smtClean="0">
              <a:latin typeface="+mj-lt"/>
            </a:endParaRPr>
          </a:p>
          <a:p>
            <a:endParaRPr lang="en-US" sz="2400" i="0" dirty="0">
              <a:latin typeface="+mj-lt"/>
            </a:endParaRPr>
          </a:p>
        </p:txBody>
      </p:sp>
      <p:sp>
        <p:nvSpPr>
          <p:cNvPr id="2" name="TextBox 1"/>
          <p:cNvSpPr txBox="1"/>
          <p:nvPr/>
        </p:nvSpPr>
        <p:spPr>
          <a:xfrm>
            <a:off x="3251200" y="2901442"/>
            <a:ext cx="5283200" cy="461665"/>
          </a:xfrm>
          <a:prstGeom prst="rect">
            <a:avLst/>
          </a:prstGeom>
          <a:noFill/>
        </p:spPr>
        <p:txBody>
          <a:bodyPr wrap="square" rtlCol="0">
            <a:spAutoFit/>
          </a:bodyPr>
          <a:lstStyle/>
          <a:p>
            <a:pPr algn="r"/>
            <a:r>
              <a:rPr lang="en-US" sz="2400" b="1" dirty="0" smtClean="0">
                <a:solidFill>
                  <a:srgbClr val="00427A"/>
                </a:solidFill>
                <a:latin typeface="+mj-lt"/>
              </a:rPr>
              <a:t>	</a:t>
            </a:r>
          </a:p>
        </p:txBody>
      </p:sp>
      <p:sp>
        <p:nvSpPr>
          <p:cNvPr id="14" name="TextBox 13"/>
          <p:cNvSpPr txBox="1"/>
          <p:nvPr/>
        </p:nvSpPr>
        <p:spPr>
          <a:xfrm>
            <a:off x="5997575" y="662447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14035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34400" cy="914400"/>
          </a:xfrm>
        </p:spPr>
        <p:txBody>
          <a:bodyPr>
            <a:normAutofit/>
          </a:bodyPr>
          <a:lstStyle/>
          <a:p>
            <a:pPr algn="ctr">
              <a:lnSpc>
                <a:spcPct val="100000"/>
              </a:lnSpc>
              <a:spcAft>
                <a:spcPts val="1500"/>
              </a:spcAft>
            </a:pPr>
            <a:r>
              <a:rPr lang="en-US" sz="2000" b="1" dirty="0" smtClean="0"/>
              <a:t>Item Differences by Subgroup </a:t>
            </a:r>
            <a:br>
              <a:rPr lang="en-US" sz="2000" b="1" dirty="0" smtClean="0"/>
            </a:br>
            <a:r>
              <a:rPr lang="en-US" sz="2000" b="1" dirty="0" smtClean="0"/>
              <a:t>Selected Student-Faculty Interaction Items</a:t>
            </a:r>
            <a:endParaRPr lang="en-US" sz="2000" b="1" dirty="0"/>
          </a:p>
        </p:txBody>
      </p:sp>
      <p:sp>
        <p:nvSpPr>
          <p:cNvPr id="6" name="TextBox 5"/>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graphicFrame>
        <p:nvGraphicFramePr>
          <p:cNvPr id="7" name="Content Placeholder 6"/>
          <p:cNvGraphicFramePr>
            <a:graphicFrameLocks noGrp="1"/>
          </p:cNvGraphicFramePr>
          <p:nvPr>
            <p:ph idx="1"/>
            <p:extLst/>
          </p:nvPr>
        </p:nvGraphicFramePr>
        <p:xfrm>
          <a:off x="76200" y="1676400"/>
          <a:ext cx="8915400" cy="47371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6595057"/>
            <a:ext cx="1943100" cy="230832"/>
          </a:xfrm>
          <a:prstGeom prst="rect">
            <a:avLst/>
          </a:prstGeom>
          <a:noFill/>
        </p:spPr>
        <p:txBody>
          <a:bodyPr wrap="square" rtlCol="0">
            <a:spAutoFit/>
          </a:bodyPr>
          <a:lstStyle/>
          <a:p>
            <a:r>
              <a:rPr lang="en-US" sz="900" i="1" dirty="0" smtClean="0"/>
              <a:t>Source: 2014 CCSSE data</a:t>
            </a:r>
            <a:endParaRPr lang="en-US" sz="900" i="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212843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8787" y="1377950"/>
            <a:ext cx="8537575" cy="4718050"/>
          </a:xfrm>
          <a:prstGeom prst="rect">
            <a:avLst/>
          </a:prstGeom>
        </p:spPr>
        <p:txBody>
          <a:bodyPr vert="horz" lIns="91440" tIns="45720" rIns="91440" bIns="45720" rtlCol="0">
            <a:normAutofit/>
          </a:bodyPr>
          <a:lstStyle>
            <a:defPPr>
              <a:defRPr lang="en-US"/>
            </a:defPPr>
            <a:lvl1pPr marL="342900" indent="-342900" algn="l" defTabSz="914400" rtl="0" eaLnBrk="1" latinLnBrk="0" hangingPunct="1">
              <a:buFont typeface="Wingdings" pitchFamily="2" charset="2"/>
              <a:buChar char="ü"/>
              <a:defRPr sz="2400" kern="1200">
                <a:solidFill>
                  <a:schemeClr val="tx1"/>
                </a:solidFill>
                <a:latin typeface="Arial" pitchFamily="34" charset="0"/>
                <a:ea typeface="+mn-ea"/>
                <a:cs typeface="Arial" pitchFamily="34" charset="0"/>
              </a:defRPr>
            </a:lvl1pPr>
            <a:lvl2pPr marL="800100" indent="-342900" algn="l" defTabSz="914400" rtl="0" eaLnBrk="1" latinLnBrk="0" hangingPunct="1">
              <a:buFont typeface="Wingdings" pitchFamily="2" charset="2"/>
              <a:buChar char="§"/>
              <a:defRPr sz="2000" kern="1200">
                <a:solidFill>
                  <a:srgbClr val="00427A"/>
                </a:solidFill>
                <a:latin typeface="Arial" pitchFamily="34" charset="0"/>
                <a:ea typeface="+mn-ea"/>
                <a:cs typeface="Arial" pitchFamily="34" charset="0"/>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300"/>
              </a:spcBef>
              <a:spcAft>
                <a:spcPts val="300"/>
              </a:spcAft>
              <a:buNone/>
              <a:defRPr/>
            </a:pPr>
            <a:r>
              <a:rPr lang="en-US" sz="6600" b="1" dirty="0" smtClean="0">
                <a:solidFill>
                  <a:srgbClr val="00427A"/>
                </a:solidFill>
                <a:ea typeface="ＭＳ Ｐゴシック" pitchFamily="34" charset="-128"/>
              </a:rPr>
              <a:t>Q &amp; A</a:t>
            </a:r>
          </a:p>
        </p:txBody>
      </p:sp>
      <p:sp>
        <p:nvSpPr>
          <p:cNvPr id="3" name="TextBox 2"/>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17609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8787" y="1377950"/>
            <a:ext cx="8537575" cy="4718050"/>
          </a:xfrm>
          <a:prstGeom prst="rect">
            <a:avLst/>
          </a:prstGeom>
        </p:spPr>
        <p:txBody>
          <a:bodyPr vert="horz" lIns="91440" tIns="45720" rIns="91440" bIns="45720" rtlCol="0">
            <a:normAutofit fontScale="92500" lnSpcReduction="20000"/>
          </a:bodyPr>
          <a:lstStyle>
            <a:defPPr>
              <a:defRPr lang="en-US"/>
            </a:defPPr>
            <a:lvl1pPr marL="342900" indent="-342900" algn="l" defTabSz="914400" rtl="0" eaLnBrk="1" latinLnBrk="0" hangingPunct="1">
              <a:buFont typeface="Wingdings" pitchFamily="2" charset="2"/>
              <a:buChar char="ü"/>
              <a:defRPr sz="2400" kern="1200">
                <a:solidFill>
                  <a:schemeClr val="tx1"/>
                </a:solidFill>
                <a:latin typeface="Arial" pitchFamily="34" charset="0"/>
                <a:ea typeface="+mn-ea"/>
                <a:cs typeface="Arial" pitchFamily="34" charset="0"/>
              </a:defRPr>
            </a:lvl1pPr>
            <a:lvl2pPr marL="800100" indent="-342900" algn="l" defTabSz="914400" rtl="0" eaLnBrk="1" latinLnBrk="0" hangingPunct="1">
              <a:buFont typeface="Wingdings" pitchFamily="2" charset="2"/>
              <a:buChar char="§"/>
              <a:defRPr sz="2000" kern="1200">
                <a:solidFill>
                  <a:srgbClr val="00427A"/>
                </a:solidFill>
                <a:latin typeface="Arial" pitchFamily="34" charset="0"/>
                <a:ea typeface="+mn-ea"/>
                <a:cs typeface="Arial" pitchFamily="34" charset="0"/>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300"/>
              </a:spcBef>
              <a:spcAft>
                <a:spcPts val="300"/>
              </a:spcAft>
              <a:buNone/>
              <a:defRPr/>
            </a:pPr>
            <a:r>
              <a:rPr lang="en-US" sz="3600" b="1" dirty="0" smtClean="0">
                <a:solidFill>
                  <a:schemeClr val="accent2"/>
                </a:solidFill>
                <a:ea typeface="ＭＳ Ｐゴシック" pitchFamily="34" charset="-128"/>
              </a:rPr>
              <a:t>A quick look at the </a:t>
            </a:r>
            <a:r>
              <a:rPr lang="en-US" sz="3600" b="1" i="1" dirty="0" smtClean="0">
                <a:solidFill>
                  <a:schemeClr val="accent2"/>
                </a:solidFill>
                <a:ea typeface="ＭＳ Ｐゴシック" pitchFamily="34" charset="-128"/>
              </a:rPr>
              <a:t>CCSSE</a:t>
            </a:r>
            <a:r>
              <a:rPr lang="en-US" sz="3600" b="1" dirty="0" smtClean="0">
                <a:solidFill>
                  <a:schemeClr val="accent2"/>
                </a:solidFill>
                <a:ea typeface="ＭＳ Ｐゴシック" pitchFamily="34" charset="-128"/>
              </a:rPr>
              <a:t> online reporting system.</a:t>
            </a:r>
          </a:p>
          <a:p>
            <a:pPr marL="0" indent="0">
              <a:spcBef>
                <a:spcPts val="300"/>
              </a:spcBef>
              <a:spcAft>
                <a:spcPts val="300"/>
              </a:spcAft>
              <a:buNone/>
              <a:defRPr/>
            </a:pPr>
            <a:endParaRPr lang="en-US" sz="3600" b="1" dirty="0" smtClean="0">
              <a:solidFill>
                <a:srgbClr val="00427A"/>
              </a:solidFill>
              <a:ea typeface="ＭＳ Ｐゴシック" pitchFamily="34" charset="-128"/>
            </a:endParaRPr>
          </a:p>
          <a:p>
            <a:pPr>
              <a:spcBef>
                <a:spcPts val="300"/>
              </a:spcBef>
              <a:spcAft>
                <a:spcPts val="300"/>
              </a:spcAft>
              <a:buFont typeface="Wingdings" panose="05000000000000000000" pitchFamily="2" charset="2"/>
              <a:buChar char="Ø"/>
              <a:defRPr/>
            </a:pPr>
            <a:r>
              <a:rPr lang="en-US" sz="3600" b="1" dirty="0" smtClean="0">
                <a:solidFill>
                  <a:srgbClr val="00427A"/>
                </a:solidFill>
                <a:ea typeface="ＭＳ Ｐゴシック" pitchFamily="34" charset="-128"/>
              </a:rPr>
              <a:t>Standard Reports</a:t>
            </a:r>
          </a:p>
          <a:p>
            <a:pPr>
              <a:spcBef>
                <a:spcPts val="300"/>
              </a:spcBef>
              <a:spcAft>
                <a:spcPts val="300"/>
              </a:spcAft>
              <a:buFont typeface="Wingdings" panose="05000000000000000000" pitchFamily="2" charset="2"/>
              <a:buChar char="Ø"/>
              <a:defRPr/>
            </a:pPr>
            <a:endParaRPr lang="en-US" sz="3600" b="1" dirty="0" smtClean="0">
              <a:solidFill>
                <a:srgbClr val="00427A"/>
              </a:solidFill>
              <a:ea typeface="ＭＳ Ｐゴシック" pitchFamily="34" charset="-128"/>
            </a:endParaRPr>
          </a:p>
          <a:p>
            <a:pPr>
              <a:spcBef>
                <a:spcPts val="300"/>
              </a:spcBef>
              <a:spcAft>
                <a:spcPts val="300"/>
              </a:spcAft>
              <a:buFont typeface="Wingdings" panose="05000000000000000000" pitchFamily="2" charset="2"/>
              <a:buChar char="Ø"/>
              <a:defRPr/>
            </a:pPr>
            <a:r>
              <a:rPr lang="en-US" sz="3600" b="1" dirty="0" smtClean="0">
                <a:solidFill>
                  <a:srgbClr val="00427A"/>
                </a:solidFill>
                <a:ea typeface="ＭＳ Ｐゴシック" pitchFamily="34" charset="-128"/>
              </a:rPr>
              <a:t>Custom Reports</a:t>
            </a:r>
          </a:p>
          <a:p>
            <a:pPr marL="0" indent="0">
              <a:spcBef>
                <a:spcPts val="300"/>
              </a:spcBef>
              <a:spcAft>
                <a:spcPts val="300"/>
              </a:spcAft>
              <a:buNone/>
              <a:defRPr/>
            </a:pPr>
            <a:r>
              <a:rPr lang="en-US" sz="3600" b="1" dirty="0" smtClean="0">
                <a:solidFill>
                  <a:srgbClr val="00427A"/>
                </a:solidFill>
                <a:ea typeface="ＭＳ Ｐゴシック" pitchFamily="34" charset="-128"/>
              </a:rPr>
              <a:t>	</a:t>
            </a:r>
          </a:p>
          <a:p>
            <a:pPr>
              <a:spcBef>
                <a:spcPts val="300"/>
              </a:spcBef>
              <a:spcAft>
                <a:spcPts val="300"/>
              </a:spcAft>
              <a:buFont typeface="Wingdings" panose="05000000000000000000" pitchFamily="2" charset="2"/>
              <a:buChar char="Ø"/>
              <a:defRPr/>
            </a:pPr>
            <a:endParaRPr lang="en-US" sz="3600" b="1" dirty="0" smtClean="0">
              <a:solidFill>
                <a:srgbClr val="00427A"/>
              </a:solidFill>
              <a:ea typeface="ＭＳ Ｐゴシック" pitchFamily="34" charset="-128"/>
            </a:endParaRPr>
          </a:p>
          <a:p>
            <a:pPr marL="0" indent="0">
              <a:buNone/>
            </a:pPr>
            <a:r>
              <a:rPr lang="en-US" b="1" dirty="0">
                <a:solidFill>
                  <a:srgbClr val="9F3A0D"/>
                </a:solidFill>
              </a:rPr>
              <a:t>Online tutorials for Online Reporting </a:t>
            </a:r>
            <a:r>
              <a:rPr lang="en-US" b="1" dirty="0" smtClean="0">
                <a:solidFill>
                  <a:srgbClr val="9F3A0D"/>
                </a:solidFill>
              </a:rPr>
              <a:t>System:</a:t>
            </a:r>
          </a:p>
          <a:p>
            <a:pPr marL="457200" lvl="1" indent="0">
              <a:buNone/>
            </a:pPr>
            <a:r>
              <a:rPr lang="en-US" dirty="0" smtClean="0"/>
              <a:t>http://www.ccsse.org/tools/tutorials.cfm</a:t>
            </a:r>
          </a:p>
          <a:p>
            <a:pPr>
              <a:spcBef>
                <a:spcPts val="300"/>
              </a:spcBef>
              <a:spcAft>
                <a:spcPts val="300"/>
              </a:spcAft>
              <a:buFont typeface="Wingdings" panose="05000000000000000000" pitchFamily="2" charset="2"/>
              <a:buChar char="Ø"/>
              <a:defRPr/>
            </a:pPr>
            <a:endParaRPr lang="en-US" sz="3600" b="1" dirty="0" smtClean="0">
              <a:solidFill>
                <a:srgbClr val="00427A"/>
              </a:solidFill>
              <a:ea typeface="ＭＳ Ｐゴシック" pitchFamily="34" charset="-128"/>
            </a:endParaRPr>
          </a:p>
        </p:txBody>
      </p:sp>
      <p:sp>
        <p:nvSpPr>
          <p:cNvPr id="3" name="TextBox 2"/>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29208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1"/>
          <p:cNvSpPr>
            <a:spLocks noGrp="1"/>
          </p:cNvSpPr>
          <p:nvPr>
            <p:ph type="title"/>
          </p:nvPr>
        </p:nvSpPr>
        <p:spPr>
          <a:xfrm>
            <a:off x="152400" y="1"/>
            <a:ext cx="7975600" cy="685800"/>
          </a:xfrm>
        </p:spPr>
        <p:txBody>
          <a:bodyPr>
            <a:normAutofit/>
          </a:bodyPr>
          <a:lstStyle/>
          <a:p>
            <a:r>
              <a:rPr lang="en-US" dirty="0" smtClean="0">
                <a:ea typeface="ＭＳ Ｐゴシック" charset="-128"/>
                <a:cs typeface="ＭＳ Ｐゴシック" charset="-128"/>
              </a:rPr>
              <a:t>         </a:t>
            </a:r>
            <a:r>
              <a:rPr lang="en-US" b="1" dirty="0" smtClean="0">
                <a:ea typeface="ＭＳ Ｐゴシック" charset="-128"/>
                <a:cs typeface="ＭＳ Ｐゴシック" charset="-128"/>
              </a:rPr>
              <a:t>Digging into your data</a:t>
            </a:r>
          </a:p>
        </p:txBody>
      </p:sp>
      <p:sp>
        <p:nvSpPr>
          <p:cNvPr id="56323" name="Content Placeholder 2"/>
          <p:cNvSpPr>
            <a:spLocks noGrp="1"/>
          </p:cNvSpPr>
          <p:nvPr>
            <p:ph idx="1"/>
          </p:nvPr>
        </p:nvSpPr>
        <p:spPr>
          <a:xfrm>
            <a:off x="241300" y="990600"/>
            <a:ext cx="8674982" cy="5389563"/>
          </a:xfrm>
        </p:spPr>
        <p:txBody>
          <a:bodyPr/>
          <a:lstStyle/>
          <a:p>
            <a:pPr>
              <a:lnSpc>
                <a:spcPct val="90000"/>
              </a:lnSpc>
              <a:buNone/>
            </a:pPr>
            <a:r>
              <a:rPr lang="en-US" sz="3200" dirty="0" smtClean="0">
                <a:solidFill>
                  <a:schemeClr val="tx1"/>
                </a:solidFill>
                <a:ea typeface="ＭＳ Ｐゴシック" charset="-128"/>
                <a:cs typeface="ＭＳ Ｐゴシック" charset="-128"/>
              </a:rPr>
              <a:t>							</a:t>
            </a:r>
            <a:endParaRPr lang="en-US" sz="1600" dirty="0" smtClean="0">
              <a:solidFill>
                <a:schemeClr val="tx1"/>
              </a:solidFill>
              <a:ea typeface="ＭＳ Ｐゴシック" charset="-128"/>
              <a:cs typeface="ＭＳ Ｐゴシック" charset="-128"/>
            </a:endParaRPr>
          </a:p>
          <a:p>
            <a:pPr lvl="0">
              <a:buFont typeface="Arial"/>
              <a:buChar char="•"/>
            </a:pPr>
            <a:r>
              <a:rPr lang="en-US" sz="2800" b="1" dirty="0" smtClean="0">
                <a:solidFill>
                  <a:schemeClr val="tx2"/>
                </a:solidFill>
              </a:rPr>
              <a:t>Review the benchmark data.  Where are your strengths?  Which areas will you target for improvement?</a:t>
            </a:r>
          </a:p>
          <a:p>
            <a:pPr lvl="0">
              <a:buFont typeface="Arial"/>
              <a:buChar char="•"/>
            </a:pPr>
            <a:endParaRPr lang="en-US" sz="2800" dirty="0" smtClean="0">
              <a:solidFill>
                <a:schemeClr val="tx2"/>
              </a:solidFill>
            </a:endParaRPr>
          </a:p>
          <a:p>
            <a:pPr lvl="0">
              <a:buFont typeface="Arial"/>
              <a:buChar char="•"/>
            </a:pPr>
            <a:r>
              <a:rPr lang="en-US" sz="2800" b="1" dirty="0" smtClean="0">
                <a:solidFill>
                  <a:schemeClr val="tx2"/>
                </a:solidFill>
              </a:rPr>
              <a:t>Pick one benchmark for this discussion.</a:t>
            </a:r>
          </a:p>
          <a:p>
            <a:pPr lvl="0">
              <a:buFont typeface="Arial"/>
              <a:buChar char="•"/>
            </a:pPr>
            <a:endParaRPr lang="en-US" sz="2800" dirty="0" smtClean="0">
              <a:solidFill>
                <a:schemeClr val="tx2"/>
              </a:solidFill>
            </a:endParaRPr>
          </a:p>
          <a:p>
            <a:pPr lvl="0">
              <a:buFont typeface="Arial"/>
              <a:buChar char="•"/>
            </a:pPr>
            <a:r>
              <a:rPr lang="en-US" sz="2800" b="1" dirty="0" smtClean="0">
                <a:solidFill>
                  <a:schemeClr val="tx2"/>
                </a:solidFill>
              </a:rPr>
              <a:t>Review the frequency responses within that benchmark.  </a:t>
            </a:r>
          </a:p>
          <a:p>
            <a:pPr lvl="0"/>
            <a:endParaRPr lang="en-US" sz="2800" b="1" dirty="0" smtClean="0"/>
          </a:p>
          <a:p>
            <a:pPr>
              <a:buNone/>
            </a:pPr>
            <a:endParaRPr lang="en-US" sz="2800" dirty="0" smtClean="0"/>
          </a:p>
          <a:p>
            <a:pPr>
              <a:lnSpc>
                <a:spcPct val="90000"/>
              </a:lnSpc>
              <a:buNone/>
            </a:pPr>
            <a:endParaRPr lang="en-US" sz="2800" dirty="0" smtClean="0">
              <a:solidFill>
                <a:schemeClr val="tx1"/>
              </a:solidFill>
              <a:ea typeface="ＭＳ Ｐゴシック" charset="-128"/>
              <a:cs typeface="ＭＳ Ｐゴシック" charset="-128"/>
            </a:endParaRPr>
          </a:p>
          <a:p>
            <a:pPr>
              <a:lnSpc>
                <a:spcPct val="90000"/>
              </a:lnSpc>
            </a:pPr>
            <a:endParaRPr lang="en-US" sz="2800" dirty="0" smtClean="0">
              <a:solidFill>
                <a:schemeClr val="tx1"/>
              </a:solidFill>
              <a:ea typeface="ＭＳ Ｐゴシック" charset="-128"/>
              <a:cs typeface="ＭＳ Ｐゴシック" charset="-128"/>
            </a:endParaRPr>
          </a:p>
          <a:p>
            <a:pPr>
              <a:lnSpc>
                <a:spcPct val="90000"/>
              </a:lnSpc>
            </a:pPr>
            <a:endParaRPr lang="en-US" sz="3600" dirty="0" smtClean="0">
              <a:solidFill>
                <a:schemeClr val="accent1"/>
              </a:solidFill>
              <a:ea typeface="ＭＳ Ｐゴシック" charset="-128"/>
              <a:cs typeface="ＭＳ Ｐゴシック"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433270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1"/>
          <p:cNvSpPr>
            <a:spLocks noGrp="1"/>
          </p:cNvSpPr>
          <p:nvPr>
            <p:ph type="title"/>
          </p:nvPr>
        </p:nvSpPr>
        <p:spPr>
          <a:xfrm>
            <a:off x="152400" y="1"/>
            <a:ext cx="7975600" cy="685800"/>
          </a:xfrm>
        </p:spPr>
        <p:txBody>
          <a:bodyPr>
            <a:normAutofit/>
          </a:bodyPr>
          <a:lstStyle/>
          <a:p>
            <a:r>
              <a:rPr lang="en-US" dirty="0" smtClean="0">
                <a:ea typeface="ＭＳ Ｐゴシック" charset="-128"/>
                <a:cs typeface="ＭＳ Ｐゴシック" charset="-128"/>
              </a:rPr>
              <a:t>         </a:t>
            </a:r>
            <a:r>
              <a:rPr lang="en-US" b="1" dirty="0" smtClean="0">
                <a:ea typeface="ＭＳ Ｐゴシック" charset="-128"/>
                <a:cs typeface="ＭＳ Ｐゴシック" charset="-128"/>
              </a:rPr>
              <a:t>Discussion Questions</a:t>
            </a:r>
          </a:p>
        </p:txBody>
      </p:sp>
      <p:sp>
        <p:nvSpPr>
          <p:cNvPr id="56323" name="Content Placeholder 2"/>
          <p:cNvSpPr>
            <a:spLocks noGrp="1"/>
          </p:cNvSpPr>
          <p:nvPr>
            <p:ph idx="1"/>
          </p:nvPr>
        </p:nvSpPr>
        <p:spPr>
          <a:xfrm>
            <a:off x="241300" y="990600"/>
            <a:ext cx="8674982" cy="5389563"/>
          </a:xfrm>
        </p:spPr>
        <p:txBody>
          <a:bodyPr/>
          <a:lstStyle/>
          <a:p>
            <a:pPr>
              <a:lnSpc>
                <a:spcPct val="90000"/>
              </a:lnSpc>
              <a:buNone/>
            </a:pPr>
            <a:r>
              <a:rPr lang="en-US" sz="3200" dirty="0" smtClean="0">
                <a:solidFill>
                  <a:schemeClr val="tx1"/>
                </a:solidFill>
                <a:ea typeface="ＭＳ Ｐゴシック" charset="-128"/>
                <a:cs typeface="ＭＳ Ｐゴシック" charset="-128"/>
              </a:rPr>
              <a:t>							</a:t>
            </a:r>
            <a:endParaRPr lang="en-US" sz="1600" dirty="0" smtClean="0">
              <a:solidFill>
                <a:schemeClr val="tx1"/>
              </a:solidFill>
              <a:ea typeface="ＭＳ Ｐゴシック" charset="-128"/>
              <a:cs typeface="ＭＳ Ｐゴシック" charset="-128"/>
            </a:endParaRPr>
          </a:p>
          <a:p>
            <a:pPr lvl="0">
              <a:buFont typeface="Arial"/>
              <a:buChar char="•"/>
            </a:pPr>
            <a:r>
              <a:rPr lang="en-US" sz="2800" b="1" dirty="0" smtClean="0">
                <a:solidFill>
                  <a:schemeClr val="tx2"/>
                </a:solidFill>
              </a:rPr>
              <a:t>What questions do the data raise for you?</a:t>
            </a:r>
          </a:p>
          <a:p>
            <a:pPr lvl="0">
              <a:buFont typeface="Arial"/>
              <a:buChar char="•"/>
            </a:pPr>
            <a:r>
              <a:rPr lang="en-US" sz="2800" b="1" dirty="0" smtClean="0">
                <a:solidFill>
                  <a:schemeClr val="tx2"/>
                </a:solidFill>
              </a:rPr>
              <a:t>What, if anything, about the data surprises you?</a:t>
            </a:r>
          </a:p>
          <a:p>
            <a:pPr lvl="0">
              <a:buFont typeface="Arial"/>
              <a:buChar char="•"/>
            </a:pPr>
            <a:r>
              <a:rPr lang="en-US" sz="2800" b="1" dirty="0" smtClean="0">
                <a:solidFill>
                  <a:schemeClr val="tx2"/>
                </a:solidFill>
              </a:rPr>
              <a:t>What additional information do you need about these data?</a:t>
            </a:r>
          </a:p>
          <a:p>
            <a:pPr lvl="0">
              <a:buFont typeface="Arial"/>
              <a:buChar char="•"/>
            </a:pPr>
            <a:r>
              <a:rPr lang="en-US" sz="2800" b="1" dirty="0" smtClean="0">
                <a:solidFill>
                  <a:schemeClr val="tx2"/>
                </a:solidFill>
              </a:rPr>
              <a:t>What is one thing you, or the college, could do to address these data?</a:t>
            </a:r>
          </a:p>
          <a:p>
            <a:pPr lvl="0"/>
            <a:endParaRPr lang="en-US" sz="2800" dirty="0" smtClean="0">
              <a:solidFill>
                <a:schemeClr val="tx2"/>
              </a:solidFill>
            </a:endParaRPr>
          </a:p>
          <a:p>
            <a:pPr>
              <a:buNone/>
            </a:pPr>
            <a:endParaRPr lang="en-US" sz="2800" dirty="0" smtClean="0"/>
          </a:p>
          <a:p>
            <a:pPr>
              <a:lnSpc>
                <a:spcPct val="90000"/>
              </a:lnSpc>
              <a:buNone/>
            </a:pPr>
            <a:endParaRPr lang="en-US" sz="2800" dirty="0" smtClean="0">
              <a:solidFill>
                <a:schemeClr val="tx1"/>
              </a:solidFill>
              <a:ea typeface="ＭＳ Ｐゴシック" charset="-128"/>
              <a:cs typeface="ＭＳ Ｐゴシック" charset="-128"/>
            </a:endParaRPr>
          </a:p>
          <a:p>
            <a:pPr>
              <a:lnSpc>
                <a:spcPct val="90000"/>
              </a:lnSpc>
            </a:pPr>
            <a:endParaRPr lang="en-US" sz="2800" dirty="0" smtClean="0">
              <a:solidFill>
                <a:schemeClr val="tx1"/>
              </a:solidFill>
              <a:ea typeface="ＭＳ Ｐゴシック" charset="-128"/>
              <a:cs typeface="ＭＳ Ｐゴシック" charset="-128"/>
            </a:endParaRPr>
          </a:p>
          <a:p>
            <a:pPr>
              <a:lnSpc>
                <a:spcPct val="90000"/>
              </a:lnSpc>
            </a:pPr>
            <a:endParaRPr lang="en-US" sz="3600" dirty="0" smtClean="0">
              <a:solidFill>
                <a:schemeClr val="accent1"/>
              </a:solidFill>
              <a:ea typeface="ＭＳ Ｐゴシック" charset="-128"/>
              <a:cs typeface="ＭＳ Ｐゴシック"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433270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7632700" cy="1079500"/>
          </a:xfrm>
        </p:spPr>
        <p:txBody>
          <a:bodyPr/>
          <a:lstStyle/>
          <a:p>
            <a:r>
              <a:rPr lang="en-US" sz="4800" b="1" dirty="0" smtClean="0"/>
              <a:t>LUNCH</a:t>
            </a:r>
            <a:endParaRPr lang="en-US" sz="4800" b="1" dirty="0"/>
          </a:p>
        </p:txBody>
      </p:sp>
      <p:sp>
        <p:nvSpPr>
          <p:cNvPr id="4" name="TextBox 3"/>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504954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472625"/>
            <a:ext cx="8915400" cy="584775"/>
          </a:xfrm>
          <a:prstGeom prst="rect">
            <a:avLst/>
          </a:prstGeom>
          <a:noFill/>
        </p:spPr>
        <p:txBody>
          <a:bodyPr wrap="square" rtlCol="0">
            <a:spAutoFit/>
          </a:bodyPr>
          <a:lstStyle/>
          <a:p>
            <a:pPr algn="r"/>
            <a:r>
              <a:rPr lang="en-US" sz="3200" b="1" dirty="0" smtClean="0">
                <a:solidFill>
                  <a:schemeClr val="accent1"/>
                </a:solidFill>
                <a:latin typeface="Arial" pitchFamily="34" charset="0"/>
              </a:rPr>
              <a:t>High-Impact Practices for Student Success</a:t>
            </a:r>
            <a:endParaRPr lang="en-US" sz="3200" b="1" i="1" dirty="0" smtClean="0">
              <a:solidFill>
                <a:schemeClr val="accent1"/>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284142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CCCSE</a:t>
            </a:r>
            <a:r>
              <a:rPr lang="en-US" b="1" dirty="0"/>
              <a:t> Special Study on </a:t>
            </a:r>
            <a:r>
              <a:rPr lang="en-US" b="1" dirty="0" smtClean="0"/>
              <a:t>Promising Practices</a:t>
            </a:r>
            <a:endParaRPr lang="en-US" b="1" dirty="0"/>
          </a:p>
        </p:txBody>
      </p:sp>
      <p:sp>
        <p:nvSpPr>
          <p:cNvPr id="3" name="Content Placeholder 2"/>
          <p:cNvSpPr>
            <a:spLocks noGrp="1"/>
          </p:cNvSpPr>
          <p:nvPr>
            <p:ph idx="1"/>
          </p:nvPr>
        </p:nvSpPr>
        <p:spPr/>
        <p:txBody>
          <a:bodyPr/>
          <a:lstStyle/>
          <a:p>
            <a:pPr marL="0" indent="0">
              <a:buNone/>
            </a:pPr>
            <a:r>
              <a:rPr lang="en-US" b="1" dirty="0" smtClean="0">
                <a:solidFill>
                  <a:srgbClr val="9F3A0D"/>
                </a:solidFill>
              </a:rPr>
              <a:t>What is it?</a:t>
            </a:r>
          </a:p>
          <a:p>
            <a:r>
              <a:rPr lang="en-US" b="1" dirty="0" smtClean="0">
                <a:solidFill>
                  <a:srgbClr val="9F3A0D"/>
                </a:solidFill>
              </a:rPr>
              <a:t>Online Institutional Survey (CCIS)</a:t>
            </a:r>
          </a:p>
          <a:p>
            <a:r>
              <a:rPr lang="en-US" b="1" dirty="0" smtClean="0">
                <a:solidFill>
                  <a:srgbClr val="9F3A0D"/>
                </a:solidFill>
              </a:rPr>
              <a:t>Special-focus items on </a:t>
            </a:r>
            <a:r>
              <a:rPr lang="en-US" b="1" i="1" dirty="0" smtClean="0">
                <a:solidFill>
                  <a:srgbClr val="9F3A0D"/>
                </a:solidFill>
              </a:rPr>
              <a:t>CCSSE</a:t>
            </a:r>
          </a:p>
          <a:p>
            <a:r>
              <a:rPr lang="en-US" b="1" dirty="0" smtClean="0">
                <a:solidFill>
                  <a:srgbClr val="9F3A0D"/>
                </a:solidFill>
              </a:rPr>
              <a:t>Items added to </a:t>
            </a:r>
            <a:r>
              <a:rPr lang="en-US" b="1" i="1" dirty="0" smtClean="0">
                <a:solidFill>
                  <a:srgbClr val="9F3A0D"/>
                </a:solidFill>
              </a:rPr>
              <a:t>CCFSSE </a:t>
            </a:r>
          </a:p>
          <a:p>
            <a:r>
              <a:rPr lang="en-US" b="1" dirty="0" smtClean="0">
                <a:solidFill>
                  <a:srgbClr val="9F3A0D"/>
                </a:solidFill>
              </a:rPr>
              <a:t>Special-focus module on </a:t>
            </a:r>
            <a:r>
              <a:rPr lang="en-US" b="1" i="1" dirty="0" smtClean="0">
                <a:solidFill>
                  <a:srgbClr val="9F3A0D"/>
                </a:solidFill>
              </a:rPr>
              <a:t>SENSE</a:t>
            </a:r>
          </a:p>
          <a:p>
            <a:endParaRPr lang="en-US" b="1" dirty="0">
              <a:solidFill>
                <a:srgbClr val="9F3A0D"/>
              </a:solidFill>
            </a:endParaRPr>
          </a:p>
          <a:p>
            <a:r>
              <a:rPr lang="en-US" b="1" dirty="0" smtClean="0">
                <a:solidFill>
                  <a:schemeClr val="tx2"/>
                </a:solidFill>
              </a:rPr>
              <a:t>Lots of data</a:t>
            </a:r>
          </a:p>
          <a:p>
            <a:pPr marL="0" indent="0">
              <a:buNone/>
            </a:pPr>
            <a:endParaRPr lang="en-US" b="1" dirty="0">
              <a:solidFill>
                <a:srgbClr val="9F3A0D"/>
              </a:solidFill>
            </a:endParaRPr>
          </a:p>
        </p:txBody>
      </p:sp>
      <p:sp>
        <p:nvSpPr>
          <p:cNvPr id="4" name="TextBox 3"/>
          <p:cNvSpPr txBox="1"/>
          <p:nvPr/>
        </p:nvSpPr>
        <p:spPr>
          <a:xfrm>
            <a:off x="5867400" y="6681028"/>
            <a:ext cx="3060700" cy="707886"/>
          </a:xfrm>
          <a:prstGeom prst="rect">
            <a:avLst/>
          </a:prstGeom>
          <a:solidFill>
            <a:schemeClr val="bg1"/>
          </a:solidFill>
        </p:spPr>
        <p:txBody>
          <a:bodyPr wrap="square" rtlCol="0">
            <a:spAutoFit/>
          </a:bodyPr>
          <a:lstStyle/>
          <a:p>
            <a:pPr algn="r"/>
            <a:endParaRPr lang="en-US" sz="4000" b="1" dirty="0">
              <a:solidFill>
                <a:srgbClr val="00427A"/>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741238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a:xfrm>
            <a:off x="152400" y="-685800"/>
            <a:ext cx="8534400" cy="2743200"/>
          </a:xfrm>
        </p:spPr>
        <p:txBody>
          <a:bodyPr>
            <a:normAutofit/>
          </a:bodyPr>
          <a:lstStyle/>
          <a:p>
            <a:r>
              <a:rPr lang="en-US" sz="2800" b="1" dirty="0" smtClean="0">
                <a:solidFill>
                  <a:schemeClr val="tx2"/>
                </a:solidFill>
                <a:latin typeface="Arial" pitchFamily="-65" charset="0"/>
              </a:rPr>
              <a:t>High-Impact </a:t>
            </a:r>
            <a:r>
              <a:rPr lang="en-US" sz="2800" b="1" dirty="0">
                <a:solidFill>
                  <a:schemeClr val="tx2"/>
                </a:solidFill>
                <a:latin typeface="Arial" pitchFamily="-65" charset="0"/>
              </a:rPr>
              <a:t>Practices</a:t>
            </a:r>
            <a:r>
              <a:rPr lang="en-US" sz="2800" b="1" dirty="0" smtClean="0">
                <a:solidFill>
                  <a:schemeClr val="tx2"/>
                </a:solidFill>
                <a:latin typeface="Arial" pitchFamily="-65" charset="0"/>
              </a:rPr>
              <a:t> </a:t>
            </a:r>
            <a:br>
              <a:rPr lang="en-US" sz="2800" b="1" dirty="0" smtClean="0">
                <a:solidFill>
                  <a:schemeClr val="tx2"/>
                </a:solidFill>
                <a:latin typeface="Arial" pitchFamily="-65" charset="0"/>
              </a:rPr>
            </a:br>
            <a:r>
              <a:rPr lang="en-US" sz="2800" b="1" dirty="0" smtClean="0">
                <a:solidFill>
                  <a:schemeClr val="tx2"/>
                </a:solidFill>
                <a:latin typeface="Arial" pitchFamily="-65" charset="0"/>
              </a:rPr>
              <a:t>for </a:t>
            </a:r>
            <a:r>
              <a:rPr lang="en-US" sz="2800" b="1" dirty="0">
                <a:solidFill>
                  <a:schemeClr val="tx2"/>
                </a:solidFill>
                <a:latin typeface="Arial" pitchFamily="-65" charset="0"/>
              </a:rPr>
              <a:t>Community College Student Success</a:t>
            </a:r>
          </a:p>
        </p:txBody>
      </p:sp>
      <p:sp>
        <p:nvSpPr>
          <p:cNvPr id="54275" name="Content Placeholder 2"/>
          <p:cNvSpPr>
            <a:spLocks noGrp="1"/>
          </p:cNvSpPr>
          <p:nvPr>
            <p:ph idx="1"/>
          </p:nvPr>
        </p:nvSpPr>
        <p:spPr>
          <a:xfrm>
            <a:off x="123825" y="1295400"/>
            <a:ext cx="8534400" cy="4495800"/>
          </a:xfrm>
        </p:spPr>
        <p:txBody>
          <a:bodyPr/>
          <a:lstStyle/>
          <a:p>
            <a:pPr lvl="1"/>
            <a:r>
              <a:rPr lang="en-US" dirty="0" smtClean="0">
                <a:ea typeface="Arial" pitchFamily="-65" charset="0"/>
                <a:cs typeface="Arial" pitchFamily="-65" charset="0"/>
              </a:rPr>
              <a:t>Assessment </a:t>
            </a:r>
            <a:r>
              <a:rPr lang="en-US" dirty="0">
                <a:ea typeface="Arial" pitchFamily="-65" charset="0"/>
                <a:cs typeface="Arial" pitchFamily="-65" charset="0"/>
              </a:rPr>
              <a:t>and Placement</a:t>
            </a:r>
          </a:p>
          <a:p>
            <a:pPr lvl="1"/>
            <a:r>
              <a:rPr lang="en-US" b="1" dirty="0">
                <a:ea typeface="Arial" pitchFamily="-65" charset="0"/>
                <a:cs typeface="Arial" pitchFamily="-65" charset="0"/>
              </a:rPr>
              <a:t>Orientation</a:t>
            </a:r>
          </a:p>
          <a:p>
            <a:pPr lvl="1"/>
            <a:r>
              <a:rPr lang="en-US" dirty="0">
                <a:ea typeface="Arial" pitchFamily="-65" charset="0"/>
                <a:cs typeface="Arial" pitchFamily="-65" charset="0"/>
              </a:rPr>
              <a:t>Academic Goal Setting and Planning</a:t>
            </a:r>
          </a:p>
          <a:p>
            <a:pPr lvl="1"/>
            <a:r>
              <a:rPr lang="en-US" b="1" dirty="0">
                <a:ea typeface="Arial" pitchFamily="-65" charset="0"/>
                <a:cs typeface="Arial" pitchFamily="-65" charset="0"/>
              </a:rPr>
              <a:t>Registration before Classes </a:t>
            </a:r>
            <a:r>
              <a:rPr lang="en-US" b="1" dirty="0" smtClean="0">
                <a:ea typeface="Arial" pitchFamily="-65" charset="0"/>
                <a:cs typeface="Arial" pitchFamily="-65" charset="0"/>
              </a:rPr>
              <a:t>Begin</a:t>
            </a:r>
            <a:endParaRPr lang="en-US" b="1" dirty="0" smtClean="0"/>
          </a:p>
          <a:p>
            <a:pPr lvl="1"/>
            <a:r>
              <a:rPr lang="en-US" dirty="0" smtClean="0">
                <a:ea typeface="Arial" pitchFamily="-65" charset="0"/>
                <a:cs typeface="Arial" pitchFamily="-65" charset="0"/>
              </a:rPr>
              <a:t>Accelerated </a:t>
            </a:r>
            <a:r>
              <a:rPr lang="en-US" dirty="0">
                <a:ea typeface="Arial" pitchFamily="-65" charset="0"/>
                <a:cs typeface="Arial" pitchFamily="-65" charset="0"/>
              </a:rPr>
              <a:t>or Fast-Track Developmental Education</a:t>
            </a:r>
          </a:p>
          <a:p>
            <a:pPr lvl="1"/>
            <a:r>
              <a:rPr lang="en-US" b="1" dirty="0">
                <a:ea typeface="Arial" pitchFamily="-65" charset="0"/>
                <a:cs typeface="Arial" pitchFamily="-65" charset="0"/>
              </a:rPr>
              <a:t>First-Year Experience</a:t>
            </a:r>
          </a:p>
          <a:p>
            <a:pPr lvl="1"/>
            <a:r>
              <a:rPr lang="en-US" b="1" dirty="0">
                <a:ea typeface="Arial" pitchFamily="-65" charset="0"/>
                <a:cs typeface="Arial" pitchFamily="-65" charset="0"/>
              </a:rPr>
              <a:t>Student Success Course</a:t>
            </a:r>
          </a:p>
          <a:p>
            <a:pPr lvl="1"/>
            <a:r>
              <a:rPr lang="en-US" b="1" dirty="0">
                <a:ea typeface="Arial" pitchFamily="-65" charset="0"/>
                <a:cs typeface="Arial" pitchFamily="-65" charset="0"/>
              </a:rPr>
              <a:t>Learning </a:t>
            </a:r>
            <a:r>
              <a:rPr lang="en-US" b="1" dirty="0" smtClean="0">
                <a:ea typeface="Arial" pitchFamily="-65" charset="0"/>
                <a:cs typeface="Arial" pitchFamily="-65" charset="0"/>
              </a:rPr>
              <a:t>Community</a:t>
            </a:r>
          </a:p>
          <a:p>
            <a:pPr lvl="1"/>
            <a:r>
              <a:rPr lang="en-US" dirty="0" smtClean="0">
                <a:ea typeface="Arial" pitchFamily="-65" charset="0"/>
                <a:cs typeface="Arial" pitchFamily="-65" charset="0"/>
              </a:rPr>
              <a:t>Class </a:t>
            </a:r>
            <a:r>
              <a:rPr lang="en-US" dirty="0">
                <a:ea typeface="Arial" pitchFamily="-65" charset="0"/>
                <a:cs typeface="Arial" pitchFamily="-65" charset="0"/>
              </a:rPr>
              <a:t>Attendance</a:t>
            </a:r>
            <a:endParaRPr lang="en-US" dirty="0" smtClean="0">
              <a:ea typeface="Arial" pitchFamily="-65" charset="0"/>
              <a:cs typeface="Arial" pitchFamily="-65" charset="0"/>
            </a:endParaRPr>
          </a:p>
          <a:p>
            <a:pPr lvl="1"/>
            <a:r>
              <a:rPr lang="en-US" dirty="0" smtClean="0">
                <a:ea typeface="Arial" pitchFamily="-65" charset="0"/>
                <a:cs typeface="Arial" pitchFamily="-65" charset="0"/>
              </a:rPr>
              <a:t>Alert </a:t>
            </a:r>
            <a:r>
              <a:rPr lang="en-US" dirty="0">
                <a:ea typeface="Arial" pitchFamily="-65" charset="0"/>
                <a:cs typeface="Arial" pitchFamily="-65" charset="0"/>
              </a:rPr>
              <a:t>and Intervention</a:t>
            </a:r>
          </a:p>
          <a:p>
            <a:pPr lvl="1"/>
            <a:r>
              <a:rPr lang="en-US" dirty="0">
                <a:ea typeface="Arial" pitchFamily="-65" charset="0"/>
                <a:cs typeface="Arial" pitchFamily="-65" charset="0"/>
              </a:rPr>
              <a:t>Experiential </a:t>
            </a:r>
            <a:r>
              <a:rPr lang="en-US" dirty="0" smtClean="0">
                <a:ea typeface="Arial" pitchFamily="-65" charset="0"/>
                <a:cs typeface="Arial" pitchFamily="-65" charset="0"/>
              </a:rPr>
              <a:t>Learning beyond </a:t>
            </a:r>
            <a:r>
              <a:rPr lang="en-US" dirty="0">
                <a:ea typeface="Arial" pitchFamily="-65" charset="0"/>
                <a:cs typeface="Arial" pitchFamily="-65" charset="0"/>
              </a:rPr>
              <a:t>the Classroom</a:t>
            </a:r>
          </a:p>
          <a:p>
            <a:pPr lvl="1"/>
            <a:r>
              <a:rPr lang="en-US" dirty="0">
                <a:ea typeface="Arial" pitchFamily="-65" charset="0"/>
                <a:cs typeface="Arial" pitchFamily="-65" charset="0"/>
              </a:rPr>
              <a:t>Tutoring</a:t>
            </a:r>
          </a:p>
          <a:p>
            <a:pPr lvl="1"/>
            <a:r>
              <a:rPr lang="en-US" dirty="0">
                <a:ea typeface="Arial" pitchFamily="-65" charset="0"/>
                <a:cs typeface="Arial" pitchFamily="-65" charset="0"/>
              </a:rPr>
              <a:t>Supplemental </a:t>
            </a:r>
            <a:r>
              <a:rPr lang="en-US" dirty="0" smtClean="0">
                <a:ea typeface="Arial" pitchFamily="-65" charset="0"/>
                <a:cs typeface="Arial" pitchFamily="-65" charset="0"/>
              </a:rPr>
              <a:t>Instruction</a:t>
            </a:r>
            <a:endParaRPr lang="en-US" dirty="0">
              <a:ea typeface="Arial" pitchFamily="-65" charset="0"/>
              <a:cs typeface="Arial" pitchFamily="-65"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685800"/>
            <a:ext cx="6057900" cy="762000"/>
          </a:xfrm>
          <a:ln>
            <a:noFill/>
          </a:ln>
        </p:spPr>
        <p:txBody>
          <a:bodyPr>
            <a:noAutofit/>
          </a:bodyPr>
          <a:lstStyle/>
          <a:p>
            <a:r>
              <a:rPr lang="en-US" b="1" dirty="0" smtClean="0"/>
              <a:t>Late Registration</a:t>
            </a:r>
            <a:endParaRPr lang="en-US" b="1" dirty="0"/>
          </a:p>
        </p:txBody>
      </p:sp>
      <p:sp>
        <p:nvSpPr>
          <p:cNvPr id="7" name="Content Placeholder 6"/>
          <p:cNvSpPr>
            <a:spLocks noGrp="1"/>
          </p:cNvSpPr>
          <p:nvPr>
            <p:ph idx="1"/>
          </p:nvPr>
        </p:nvSpPr>
        <p:spPr>
          <a:xfrm>
            <a:off x="1473993" y="1295400"/>
            <a:ext cx="6286500" cy="685800"/>
          </a:xfrm>
        </p:spPr>
        <p:txBody>
          <a:bodyPr>
            <a:noAutofit/>
          </a:bodyPr>
          <a:lstStyle/>
          <a:p>
            <a:pPr marL="0" indent="0">
              <a:lnSpc>
                <a:spcPct val="110000"/>
              </a:lnSpc>
              <a:spcBef>
                <a:spcPts val="0"/>
              </a:spcBef>
              <a:buNone/>
            </a:pPr>
            <a:r>
              <a:rPr lang="en-US" sz="1800" b="1" dirty="0" smtClean="0"/>
              <a:t>During the current term at this college, I completed registration before the first class session(s).</a:t>
            </a:r>
            <a:r>
              <a:rPr lang="en-US" sz="1800" b="1" dirty="0" smtClean="0">
                <a:solidFill>
                  <a:srgbClr val="9F3A0D"/>
                </a:solidFill>
              </a:rPr>
              <a:t> </a:t>
            </a:r>
            <a:r>
              <a:rPr lang="en-US" sz="1800" b="1" dirty="0">
                <a:solidFill>
                  <a:srgbClr val="9F3A0D"/>
                </a:solidFill>
              </a:rPr>
              <a:t>(</a:t>
            </a:r>
            <a:r>
              <a:rPr lang="en-US" sz="1800" b="1" i="1" dirty="0">
                <a:solidFill>
                  <a:srgbClr val="9F3A0D"/>
                </a:solidFill>
              </a:rPr>
              <a:t>CCSSE</a:t>
            </a:r>
            <a:r>
              <a:rPr lang="en-US" sz="1800" b="1" dirty="0">
                <a:solidFill>
                  <a:srgbClr val="9F3A0D"/>
                </a:solidFill>
              </a:rPr>
              <a:t> Promising Practices, Item </a:t>
            </a:r>
            <a:r>
              <a:rPr lang="en-US" sz="1800" b="1" dirty="0" smtClean="0">
                <a:solidFill>
                  <a:srgbClr val="9F3A0D"/>
                </a:solidFill>
              </a:rPr>
              <a:t>#1)</a:t>
            </a:r>
            <a:endParaRPr lang="en-US" sz="1800" b="1" dirty="0">
              <a:solidFill>
                <a:srgbClr val="9F3A0D"/>
              </a:solidFill>
            </a:endParaRPr>
          </a:p>
          <a:p>
            <a:pPr marL="0" indent="0">
              <a:lnSpc>
                <a:spcPct val="110000"/>
              </a:lnSpc>
              <a:spcBef>
                <a:spcPts val="0"/>
              </a:spcBef>
              <a:buNone/>
            </a:pPr>
            <a:endParaRPr lang="en-US" sz="1800" b="1" dirty="0"/>
          </a:p>
        </p:txBody>
      </p:sp>
      <p:sp>
        <p:nvSpPr>
          <p:cNvPr id="8" name="TextBox 7"/>
          <p:cNvSpPr txBox="1"/>
          <p:nvPr/>
        </p:nvSpPr>
        <p:spPr>
          <a:xfrm>
            <a:off x="1200150" y="6565612"/>
            <a:ext cx="2914650" cy="230832"/>
          </a:xfrm>
          <a:prstGeom prst="rect">
            <a:avLst/>
          </a:prstGeom>
          <a:noFill/>
        </p:spPr>
        <p:txBody>
          <a:bodyPr wrap="square" rtlCol="0">
            <a:spAutoFit/>
          </a:bodyPr>
          <a:lstStyle/>
          <a:p>
            <a:r>
              <a:rPr lang="en-US" sz="900" i="1" dirty="0">
                <a:solidFill>
                  <a:prstClr val="black"/>
                </a:solidFill>
              </a:rPr>
              <a:t>Source: </a:t>
            </a:r>
            <a:r>
              <a:rPr lang="en-US" sz="900" i="1" dirty="0" smtClean="0">
                <a:solidFill>
                  <a:prstClr val="black"/>
                </a:solidFill>
              </a:rPr>
              <a:t>2014 </a:t>
            </a:r>
            <a:r>
              <a:rPr lang="en-US" sz="900" i="1" dirty="0">
                <a:solidFill>
                  <a:prstClr val="black"/>
                </a:solidFill>
              </a:rPr>
              <a:t>CCSSE data</a:t>
            </a:r>
          </a:p>
        </p:txBody>
      </p:sp>
      <p:sp>
        <p:nvSpPr>
          <p:cNvPr id="11" name="TextBox 10"/>
          <p:cNvSpPr txBox="1"/>
          <p:nvPr/>
        </p:nvSpPr>
        <p:spPr>
          <a:xfrm>
            <a:off x="5943600" y="6581001"/>
            <a:ext cx="2850502" cy="707886"/>
          </a:xfrm>
          <a:prstGeom prst="rect">
            <a:avLst/>
          </a:prstGeom>
          <a:solidFill>
            <a:schemeClr val="bg1"/>
          </a:solidFill>
        </p:spPr>
        <p:txBody>
          <a:bodyPr wrap="square" rtlCol="0">
            <a:spAutoFit/>
          </a:bodyPr>
          <a:lstStyle/>
          <a:p>
            <a:pPr algn="r"/>
            <a:endParaRPr lang="en-US" sz="4000" b="1" dirty="0">
              <a:solidFill>
                <a:srgbClr val="00427A"/>
              </a:solidFill>
            </a:endParaRPr>
          </a:p>
        </p:txBody>
      </p:sp>
      <p:graphicFrame>
        <p:nvGraphicFramePr>
          <p:cNvPr id="3" name="Chart 2"/>
          <p:cNvGraphicFramePr/>
          <p:nvPr>
            <p:extLst/>
          </p:nvPr>
        </p:nvGraphicFramePr>
        <p:xfrm>
          <a:off x="1273968" y="2438400"/>
          <a:ext cx="645795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638801" y="6565612"/>
            <a:ext cx="3317228" cy="230832"/>
          </a:xfrm>
          <a:prstGeom prst="rect">
            <a:avLst/>
          </a:prstGeom>
          <a:noFill/>
        </p:spPr>
        <p:txBody>
          <a:bodyPr wrap="square" rtlCol="0">
            <a:spAutoFit/>
          </a:bodyPr>
          <a:lstStyle/>
          <a:p>
            <a:pPr algn="r"/>
            <a:r>
              <a:rPr lang="en-US" sz="900" b="1" i="1" dirty="0">
                <a:solidFill>
                  <a:srgbClr val="00427A"/>
                </a:solidFill>
              </a:rPr>
              <a:t>Percentages may not total 100% due to rounding</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17878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itle 4"/>
          <p:cNvSpPr>
            <a:spLocks noGrp="1"/>
          </p:cNvSpPr>
          <p:nvPr>
            <p:ph type="title"/>
          </p:nvPr>
        </p:nvSpPr>
        <p:spPr>
          <a:xfrm>
            <a:off x="426822" y="2209800"/>
            <a:ext cx="8534400" cy="2209800"/>
          </a:xfrm>
        </p:spPr>
        <p:txBody>
          <a:bodyPr>
            <a:normAutofit/>
          </a:bodyPr>
          <a:lstStyle/>
          <a:p>
            <a:r>
              <a:rPr lang="en-US" sz="2800" b="1" dirty="0" smtClean="0">
                <a:solidFill>
                  <a:schemeClr val="accent2"/>
                </a:solidFill>
              </a:rPr>
              <a:t>Reality check: only 45% will meet their goal within 6 years</a:t>
            </a:r>
            <a:endParaRPr lang="en-US" sz="2800" b="1" dirty="0">
              <a:solidFill>
                <a:schemeClr val="accent2"/>
              </a:solidFill>
            </a:endParaRPr>
          </a:p>
        </p:txBody>
      </p:sp>
      <p:pic>
        <p:nvPicPr>
          <p:cNvPr id="6" name="Picture 5"/>
          <p:cNvPicPr>
            <a:picLocks noChangeAspect="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19630" y="4531062"/>
            <a:ext cx="647700" cy="129540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79119" y="4531062"/>
            <a:ext cx="646113" cy="12922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72200" y="4495800"/>
            <a:ext cx="646113" cy="12922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60402" y="4531062"/>
            <a:ext cx="646113" cy="12922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19385" y="4531062"/>
            <a:ext cx="549275" cy="14144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40097" y="4531062"/>
            <a:ext cx="549275" cy="14144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5" name="Content Placeholder 4"/>
          <p:cNvPicPr>
            <a:picLocks noChangeAspect="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23672" y="4531062"/>
            <a:ext cx="550334" cy="1415143"/>
          </a:xfrm>
          <a:prstGeom prst="rect">
            <a:avLst/>
          </a:prstGeom>
          <a:noFill/>
        </p:spPr>
      </p:pic>
      <p:sp>
        <p:nvSpPr>
          <p:cNvPr id="19" name="Title 4"/>
          <p:cNvSpPr txBox="1">
            <a:spLocks/>
          </p:cNvSpPr>
          <p:nvPr/>
        </p:nvSpPr>
        <p:spPr>
          <a:xfrm>
            <a:off x="304800" y="762000"/>
            <a:ext cx="8534400" cy="661386"/>
          </a:xfrm>
          <a:prstGeom prst="rect">
            <a:avLst/>
          </a:prstGeom>
          <a:noFill/>
        </p:spPr>
        <p:txBody>
          <a:bodyPr vert="horz" lIns="91440" tIns="91440" rIns="91440" bIns="45720" rtlCol="0" anchor="t" anchorCtr="0">
            <a:normAutofit/>
          </a:bodyPr>
          <a:lstStyle>
            <a:lvl1pPr algn="l" defTabSz="914400" rtl="0" eaLnBrk="1" latinLnBrk="0" hangingPunct="1">
              <a:lnSpc>
                <a:spcPts val="3500"/>
              </a:lnSpc>
              <a:spcBef>
                <a:spcPct val="0"/>
              </a:spcBef>
              <a:buNone/>
              <a:defRPr sz="3200" b="1" i="1" kern="1200">
                <a:solidFill>
                  <a:srgbClr val="00427A"/>
                </a:solidFill>
                <a:latin typeface="Palatino"/>
                <a:ea typeface="+mj-ea"/>
                <a:cs typeface="Palatino"/>
              </a:defRPr>
            </a:lvl1pPr>
          </a:lstStyle>
          <a:p>
            <a:pPr algn="ctr"/>
            <a:endParaRPr lang="en-US" i="0" dirty="0">
              <a:latin typeface="+mj-lt"/>
            </a:endParaRPr>
          </a:p>
        </p:txBody>
      </p:sp>
      <p:pic>
        <p:nvPicPr>
          <p:cNvPr id="24" name="Picture 9"/>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71800" y="4531062"/>
            <a:ext cx="549275" cy="14144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5" name="Picture 9"/>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6822" y="4531062"/>
            <a:ext cx="549275" cy="14144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6" name="Picture 6"/>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54154" y="4531062"/>
            <a:ext cx="646113" cy="12922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7" name="TextBox 16"/>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
        <p:nvSpPr>
          <p:cNvPr id="21" name="Title 4"/>
          <p:cNvSpPr txBox="1">
            <a:spLocks/>
          </p:cNvSpPr>
          <p:nvPr/>
        </p:nvSpPr>
        <p:spPr>
          <a:xfrm>
            <a:off x="0" y="6501571"/>
            <a:ext cx="9144000" cy="533400"/>
          </a:xfrm>
          <a:prstGeom prst="rect">
            <a:avLst/>
          </a:prstGeom>
          <a:noFill/>
        </p:spPr>
        <p:txBody>
          <a:bodyPr vert="horz" lIns="91440" tIns="91440" rIns="91440" bIns="45720" rtlCol="0" anchor="t" anchorCtr="0">
            <a:noAutofit/>
          </a:bodyPr>
          <a:lstStyle>
            <a:lvl1pPr algn="l" defTabSz="914400" rtl="0" eaLnBrk="1" latinLnBrk="0" hangingPunct="1">
              <a:lnSpc>
                <a:spcPts val="3500"/>
              </a:lnSpc>
              <a:spcBef>
                <a:spcPct val="0"/>
              </a:spcBef>
              <a:buNone/>
              <a:defRPr sz="3200" b="1" i="1" kern="1200">
                <a:solidFill>
                  <a:srgbClr val="00427A"/>
                </a:solidFill>
                <a:latin typeface="Palatino"/>
                <a:ea typeface="+mj-ea"/>
                <a:cs typeface="Palatino"/>
              </a:defRPr>
            </a:lvl1pPr>
          </a:lstStyle>
          <a:p>
            <a:pPr algn="r">
              <a:lnSpc>
                <a:spcPct val="100000"/>
              </a:lnSpc>
            </a:pPr>
            <a:r>
              <a:rPr lang="en-US" sz="800" b="0" dirty="0">
                <a:solidFill>
                  <a:schemeClr val="tx1"/>
                </a:solidFill>
              </a:rPr>
              <a:t>U.S. Department of Education, NCES (2001).</a:t>
            </a:r>
          </a:p>
          <a:p>
            <a:pPr algn="r">
              <a:lnSpc>
                <a:spcPct val="100000"/>
              </a:lnSpc>
            </a:pPr>
            <a:r>
              <a:rPr lang="en-US" sz="800" b="0" dirty="0" smtClean="0">
                <a:solidFill>
                  <a:schemeClr val="tx1"/>
                </a:solidFill>
                <a:latin typeface="+mn-lt"/>
              </a:rPr>
              <a:t>Beginning Postsecondary Students Longitudinal Study 1996-2001 (BPS:96/01). Analysis by Community College Research Center . </a:t>
            </a:r>
            <a:endParaRPr lang="en-US" sz="800" b="0" dirty="0">
              <a:solidFill>
                <a:schemeClr val="tx1"/>
              </a:solidFill>
              <a:latin typeface="+mn-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3529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1030"/>
                                        </p:tgtEl>
                                        <p:attrNameLst>
                                          <p:attrName>ppt_x</p:attrName>
                                        </p:attrNameLst>
                                      </p:cBhvr>
                                      <p:tavLst>
                                        <p:tav tm="0">
                                          <p:val>
                                            <p:strVal val="ppt_x"/>
                                          </p:val>
                                        </p:tav>
                                        <p:tav tm="100000">
                                          <p:val>
                                            <p:strVal val="ppt_x"/>
                                          </p:val>
                                        </p:tav>
                                      </p:tavLst>
                                    </p:anim>
                                    <p:anim calcmode="lin" valueType="num">
                                      <p:cBhvr additive="base">
                                        <p:cTn id="11" dur="500"/>
                                        <p:tgtEl>
                                          <p:spTgt spid="1030"/>
                                        </p:tgtEl>
                                        <p:attrNameLst>
                                          <p:attrName>ppt_y</p:attrName>
                                        </p:attrNameLst>
                                      </p:cBhvr>
                                      <p:tavLst>
                                        <p:tav tm="0">
                                          <p:val>
                                            <p:strVal val="ppt_y"/>
                                          </p:val>
                                        </p:tav>
                                        <p:tav tm="100000">
                                          <p:val>
                                            <p:strVal val="1+ppt_h/2"/>
                                          </p:val>
                                        </p:tav>
                                      </p:tavLst>
                                    </p:anim>
                                    <p:set>
                                      <p:cBhvr>
                                        <p:cTn id="12" dur="1" fill="hold">
                                          <p:stCondLst>
                                            <p:cond delay="499"/>
                                          </p:stCondLst>
                                        </p:cTn>
                                        <p:tgtEl>
                                          <p:spTgt spid="103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24"/>
                                        </p:tgtEl>
                                        <p:attrNameLst>
                                          <p:attrName>ppt_x</p:attrName>
                                        </p:attrNameLst>
                                      </p:cBhvr>
                                      <p:tavLst>
                                        <p:tav tm="0">
                                          <p:val>
                                            <p:strVal val="ppt_x"/>
                                          </p:val>
                                        </p:tav>
                                        <p:tav tm="100000">
                                          <p:val>
                                            <p:strVal val="ppt_x"/>
                                          </p:val>
                                        </p:tav>
                                      </p:tavLst>
                                    </p:anim>
                                    <p:anim calcmode="lin" valueType="num">
                                      <p:cBhvr additive="base">
                                        <p:cTn id="17" dur="500"/>
                                        <p:tgtEl>
                                          <p:spTgt spid="24"/>
                                        </p:tgtEl>
                                        <p:attrNameLst>
                                          <p:attrName>ppt_y</p:attrName>
                                        </p:attrNameLst>
                                      </p:cBhvr>
                                      <p:tavLst>
                                        <p:tav tm="0">
                                          <p:val>
                                            <p:strVal val="ppt_y"/>
                                          </p:val>
                                        </p:tav>
                                        <p:tav tm="100000">
                                          <p:val>
                                            <p:strVal val="1+ppt_h/2"/>
                                          </p:val>
                                        </p:tav>
                                      </p:tavLst>
                                    </p:anim>
                                    <p:set>
                                      <p:cBhvr>
                                        <p:cTn id="18" dur="1" fill="hold">
                                          <p:stCondLst>
                                            <p:cond delay="499"/>
                                          </p:stCondLst>
                                        </p:cTn>
                                        <p:tgtEl>
                                          <p:spTgt spid="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25"/>
                                        </p:tgtEl>
                                        <p:attrNameLst>
                                          <p:attrName>ppt_x</p:attrName>
                                        </p:attrNameLst>
                                      </p:cBhvr>
                                      <p:tavLst>
                                        <p:tav tm="0">
                                          <p:val>
                                            <p:strVal val="ppt_x"/>
                                          </p:val>
                                        </p:tav>
                                        <p:tav tm="100000">
                                          <p:val>
                                            <p:strVal val="ppt_x"/>
                                          </p:val>
                                        </p:tav>
                                      </p:tavLst>
                                    </p:anim>
                                    <p:anim calcmode="lin" valueType="num">
                                      <p:cBhvr additive="base">
                                        <p:cTn id="23" dur="500"/>
                                        <p:tgtEl>
                                          <p:spTgt spid="25"/>
                                        </p:tgtEl>
                                        <p:attrNameLst>
                                          <p:attrName>ppt_y</p:attrName>
                                        </p:attrNameLst>
                                      </p:cBhvr>
                                      <p:tavLst>
                                        <p:tav tm="0">
                                          <p:val>
                                            <p:strVal val="ppt_y"/>
                                          </p:val>
                                        </p:tav>
                                        <p:tav tm="100000">
                                          <p:val>
                                            <p:strVal val="1+ppt_h/2"/>
                                          </p:val>
                                        </p:tav>
                                      </p:tavLst>
                                    </p:anim>
                                    <p:set>
                                      <p:cBhvr>
                                        <p:cTn id="24" dur="1" fill="hold">
                                          <p:stCondLst>
                                            <p:cond delay="499"/>
                                          </p:stCondLst>
                                        </p:cTn>
                                        <p:tgtEl>
                                          <p:spTgt spid="2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1033"/>
                                        </p:tgtEl>
                                        <p:attrNameLst>
                                          <p:attrName>ppt_x</p:attrName>
                                        </p:attrNameLst>
                                      </p:cBhvr>
                                      <p:tavLst>
                                        <p:tav tm="0">
                                          <p:val>
                                            <p:strVal val="ppt_x"/>
                                          </p:val>
                                        </p:tav>
                                        <p:tav tm="100000">
                                          <p:val>
                                            <p:strVal val="ppt_x"/>
                                          </p:val>
                                        </p:tav>
                                      </p:tavLst>
                                    </p:anim>
                                    <p:anim calcmode="lin" valueType="num">
                                      <p:cBhvr additive="base">
                                        <p:cTn id="29" dur="500"/>
                                        <p:tgtEl>
                                          <p:spTgt spid="1033"/>
                                        </p:tgtEl>
                                        <p:attrNameLst>
                                          <p:attrName>ppt_y</p:attrName>
                                        </p:attrNameLst>
                                      </p:cBhvr>
                                      <p:tavLst>
                                        <p:tav tm="0">
                                          <p:val>
                                            <p:strVal val="ppt_y"/>
                                          </p:val>
                                        </p:tav>
                                        <p:tav tm="100000">
                                          <p:val>
                                            <p:strVal val="1+ppt_h/2"/>
                                          </p:val>
                                        </p:tav>
                                      </p:tavLst>
                                    </p:anim>
                                    <p:set>
                                      <p:cBhvr>
                                        <p:cTn id="30" dur="1" fill="hold">
                                          <p:stCondLst>
                                            <p:cond delay="499"/>
                                          </p:stCondLst>
                                        </p:cTn>
                                        <p:tgtEl>
                                          <p:spTgt spid="103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027"/>
                                        </p:tgtEl>
                                        <p:attrNameLst>
                                          <p:attrName>ppt_x</p:attrName>
                                        </p:attrNameLst>
                                      </p:cBhvr>
                                      <p:tavLst>
                                        <p:tav tm="0">
                                          <p:val>
                                            <p:strVal val="ppt_x"/>
                                          </p:val>
                                        </p:tav>
                                        <p:tav tm="100000">
                                          <p:val>
                                            <p:strVal val="ppt_x"/>
                                          </p:val>
                                        </p:tav>
                                      </p:tavLst>
                                    </p:anim>
                                    <p:anim calcmode="lin" valueType="num">
                                      <p:cBhvr additive="base">
                                        <p:cTn id="35" dur="500"/>
                                        <p:tgtEl>
                                          <p:spTgt spid="1027"/>
                                        </p:tgtEl>
                                        <p:attrNameLst>
                                          <p:attrName>ppt_y</p:attrName>
                                        </p:attrNameLst>
                                      </p:cBhvr>
                                      <p:tavLst>
                                        <p:tav tm="0">
                                          <p:val>
                                            <p:strVal val="ppt_y"/>
                                          </p:val>
                                        </p:tav>
                                        <p:tav tm="100000">
                                          <p:val>
                                            <p:strVal val="1+ppt_h/2"/>
                                          </p:val>
                                        </p:tav>
                                      </p:tavLst>
                                    </p:anim>
                                    <p:set>
                                      <p:cBhvr>
                                        <p:cTn id="36" dur="1" fill="hold">
                                          <p:stCondLst>
                                            <p:cond delay="4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685800"/>
            <a:ext cx="6057900" cy="762000"/>
          </a:xfrm>
          <a:ln>
            <a:noFill/>
          </a:ln>
        </p:spPr>
        <p:txBody>
          <a:bodyPr>
            <a:noAutofit/>
          </a:bodyPr>
          <a:lstStyle/>
          <a:p>
            <a:r>
              <a:rPr lang="en-US" b="1" dirty="0"/>
              <a:t>Orientation</a:t>
            </a:r>
          </a:p>
        </p:txBody>
      </p:sp>
      <p:sp>
        <p:nvSpPr>
          <p:cNvPr id="7" name="Content Placeholder 6"/>
          <p:cNvSpPr>
            <a:spLocks noGrp="1"/>
          </p:cNvSpPr>
          <p:nvPr>
            <p:ph idx="1"/>
          </p:nvPr>
        </p:nvSpPr>
        <p:spPr>
          <a:xfrm>
            <a:off x="1473993" y="1295400"/>
            <a:ext cx="6286500" cy="685800"/>
          </a:xfrm>
        </p:spPr>
        <p:txBody>
          <a:bodyPr>
            <a:noAutofit/>
          </a:bodyPr>
          <a:lstStyle/>
          <a:p>
            <a:pPr marL="0" indent="0">
              <a:lnSpc>
                <a:spcPct val="110000"/>
              </a:lnSpc>
              <a:spcBef>
                <a:spcPts val="0"/>
              </a:spcBef>
              <a:buNone/>
            </a:pPr>
            <a:r>
              <a:rPr lang="en-US" sz="1800" b="1" dirty="0"/>
              <a:t>The ONE response that </a:t>
            </a:r>
            <a:r>
              <a:rPr lang="en-US" sz="1800" b="1" i="1" dirty="0"/>
              <a:t>best</a:t>
            </a:r>
            <a:r>
              <a:rPr lang="en-US" sz="1800" b="1" dirty="0"/>
              <a:t> describes my experience with orientation when I first came to this college is...</a:t>
            </a:r>
            <a:r>
              <a:rPr lang="en-US" sz="1800" b="1" dirty="0">
                <a:solidFill>
                  <a:srgbClr val="9F3A0D"/>
                </a:solidFill>
              </a:rPr>
              <a:t> (</a:t>
            </a:r>
            <a:r>
              <a:rPr lang="en-US" sz="1800" b="1" i="1" dirty="0">
                <a:solidFill>
                  <a:srgbClr val="9F3A0D"/>
                </a:solidFill>
              </a:rPr>
              <a:t>CCSSE</a:t>
            </a:r>
            <a:r>
              <a:rPr lang="en-US" sz="1800" b="1" dirty="0">
                <a:solidFill>
                  <a:srgbClr val="9F3A0D"/>
                </a:solidFill>
              </a:rPr>
              <a:t> Promising Practices, Item #2)</a:t>
            </a:r>
          </a:p>
          <a:p>
            <a:pPr marL="0" indent="0">
              <a:lnSpc>
                <a:spcPct val="110000"/>
              </a:lnSpc>
              <a:spcBef>
                <a:spcPts val="0"/>
              </a:spcBef>
              <a:buNone/>
            </a:pPr>
            <a:endParaRPr lang="en-US" sz="1800" b="1" dirty="0"/>
          </a:p>
        </p:txBody>
      </p:sp>
      <p:sp>
        <p:nvSpPr>
          <p:cNvPr id="8" name="TextBox 7"/>
          <p:cNvSpPr txBox="1"/>
          <p:nvPr/>
        </p:nvSpPr>
        <p:spPr>
          <a:xfrm>
            <a:off x="1200150" y="6565612"/>
            <a:ext cx="2914650" cy="230832"/>
          </a:xfrm>
          <a:prstGeom prst="rect">
            <a:avLst/>
          </a:prstGeom>
          <a:noFill/>
        </p:spPr>
        <p:txBody>
          <a:bodyPr wrap="square" rtlCol="0">
            <a:spAutoFit/>
          </a:bodyPr>
          <a:lstStyle/>
          <a:p>
            <a:r>
              <a:rPr lang="en-US" sz="900" i="1" dirty="0">
                <a:solidFill>
                  <a:prstClr val="black"/>
                </a:solidFill>
              </a:rPr>
              <a:t>Source: </a:t>
            </a:r>
            <a:r>
              <a:rPr lang="en-US" sz="900" i="1" dirty="0" smtClean="0">
                <a:solidFill>
                  <a:prstClr val="black"/>
                </a:solidFill>
              </a:rPr>
              <a:t>2014 </a:t>
            </a:r>
            <a:r>
              <a:rPr lang="en-US" sz="900" i="1" dirty="0">
                <a:solidFill>
                  <a:prstClr val="black"/>
                </a:solidFill>
              </a:rPr>
              <a:t>CCSSE data</a:t>
            </a:r>
          </a:p>
        </p:txBody>
      </p:sp>
      <p:sp>
        <p:nvSpPr>
          <p:cNvPr id="11" name="TextBox 10"/>
          <p:cNvSpPr txBox="1"/>
          <p:nvPr/>
        </p:nvSpPr>
        <p:spPr>
          <a:xfrm>
            <a:off x="6477000" y="6569370"/>
            <a:ext cx="2391937" cy="111658"/>
          </a:xfrm>
          <a:prstGeom prst="rect">
            <a:avLst/>
          </a:prstGeom>
          <a:solidFill>
            <a:schemeClr val="bg1"/>
          </a:solidFill>
        </p:spPr>
        <p:txBody>
          <a:bodyPr wrap="square" rtlCol="0">
            <a:spAutoFit/>
          </a:bodyPr>
          <a:lstStyle/>
          <a:p>
            <a:pPr algn="r"/>
            <a:endParaRPr lang="en-US" sz="4000" b="1" dirty="0">
              <a:solidFill>
                <a:srgbClr val="00427A"/>
              </a:solidFill>
            </a:endParaRPr>
          </a:p>
        </p:txBody>
      </p:sp>
      <p:graphicFrame>
        <p:nvGraphicFramePr>
          <p:cNvPr id="3" name="Chart 2"/>
          <p:cNvGraphicFramePr/>
          <p:nvPr>
            <p:extLst/>
          </p:nvPr>
        </p:nvGraphicFramePr>
        <p:xfrm>
          <a:off x="1273968" y="2438400"/>
          <a:ext cx="645795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562600" y="6661793"/>
            <a:ext cx="3442996" cy="242374"/>
          </a:xfrm>
          <a:prstGeom prst="rect">
            <a:avLst/>
          </a:prstGeom>
          <a:solidFill>
            <a:schemeClr val="bg1"/>
          </a:solidFill>
        </p:spPr>
        <p:txBody>
          <a:bodyPr wrap="square" rtlCol="0">
            <a:spAutoFit/>
          </a:bodyPr>
          <a:lstStyle/>
          <a:p>
            <a:pPr algn="r"/>
            <a:endParaRPr lang="en-US" sz="4000" b="1" dirty="0">
              <a:solidFill>
                <a:srgbClr val="00427A"/>
              </a:solidFill>
            </a:endParaRPr>
          </a:p>
        </p:txBody>
      </p:sp>
      <p:sp>
        <p:nvSpPr>
          <p:cNvPr id="12" name="TextBox 11"/>
          <p:cNvSpPr txBox="1"/>
          <p:nvPr/>
        </p:nvSpPr>
        <p:spPr>
          <a:xfrm>
            <a:off x="5486400" y="6627167"/>
            <a:ext cx="3276600" cy="230832"/>
          </a:xfrm>
          <a:prstGeom prst="rect">
            <a:avLst/>
          </a:prstGeom>
          <a:noFill/>
        </p:spPr>
        <p:txBody>
          <a:bodyPr wrap="square" rtlCol="0">
            <a:spAutoFit/>
          </a:bodyPr>
          <a:lstStyle/>
          <a:p>
            <a:pPr algn="r"/>
            <a:r>
              <a:rPr lang="en-US" sz="900" b="1" i="1" dirty="0">
                <a:solidFill>
                  <a:srgbClr val="00427A"/>
                </a:solidFill>
              </a:rPr>
              <a:t>Percentages may not total 100% due to rounding</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22797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685800"/>
            <a:ext cx="6057900" cy="609600"/>
          </a:xfrm>
          <a:ln>
            <a:noFill/>
          </a:ln>
        </p:spPr>
        <p:txBody>
          <a:bodyPr>
            <a:noAutofit/>
          </a:bodyPr>
          <a:lstStyle/>
          <a:p>
            <a:r>
              <a:rPr lang="en-US" b="1" dirty="0"/>
              <a:t>First-Year Experience</a:t>
            </a:r>
          </a:p>
        </p:txBody>
      </p:sp>
      <p:sp>
        <p:nvSpPr>
          <p:cNvPr id="7" name="Content Placeholder 6"/>
          <p:cNvSpPr>
            <a:spLocks noGrp="1"/>
          </p:cNvSpPr>
          <p:nvPr>
            <p:ph idx="1"/>
          </p:nvPr>
        </p:nvSpPr>
        <p:spPr>
          <a:xfrm>
            <a:off x="1426368" y="1219200"/>
            <a:ext cx="6286500" cy="609600"/>
          </a:xfrm>
        </p:spPr>
        <p:txBody>
          <a:bodyPr>
            <a:noAutofit/>
          </a:bodyPr>
          <a:lstStyle/>
          <a:p>
            <a:pPr marL="0" indent="0">
              <a:lnSpc>
                <a:spcPct val="110000"/>
              </a:lnSpc>
              <a:spcBef>
                <a:spcPts val="0"/>
              </a:spcBef>
              <a:buNone/>
            </a:pPr>
            <a:r>
              <a:rPr lang="en-US" sz="1800" b="1" dirty="0"/>
              <a:t>During my first term at this college, I participated in a structured experience for new students...</a:t>
            </a:r>
            <a:r>
              <a:rPr lang="en-US" sz="1800" b="1" dirty="0">
                <a:solidFill>
                  <a:srgbClr val="9F3A0D"/>
                </a:solidFill>
              </a:rPr>
              <a:t> (</a:t>
            </a:r>
            <a:r>
              <a:rPr lang="en-US" sz="1800" b="1" i="1" dirty="0">
                <a:solidFill>
                  <a:srgbClr val="9F3A0D"/>
                </a:solidFill>
              </a:rPr>
              <a:t>CCSSE </a:t>
            </a:r>
            <a:r>
              <a:rPr lang="en-US" sz="1600" b="1" dirty="0">
                <a:solidFill>
                  <a:srgbClr val="9F3A0D"/>
                </a:solidFill>
              </a:rPr>
              <a:t>Promising Practices, Item #3)</a:t>
            </a:r>
          </a:p>
          <a:p>
            <a:pPr marL="0" indent="0">
              <a:lnSpc>
                <a:spcPct val="110000"/>
              </a:lnSpc>
              <a:spcBef>
                <a:spcPts val="0"/>
              </a:spcBef>
              <a:buNone/>
            </a:pPr>
            <a:endParaRPr lang="en-US" sz="1800" b="1" dirty="0"/>
          </a:p>
        </p:txBody>
      </p:sp>
      <p:sp>
        <p:nvSpPr>
          <p:cNvPr id="8" name="TextBox 7"/>
          <p:cNvSpPr txBox="1"/>
          <p:nvPr/>
        </p:nvSpPr>
        <p:spPr>
          <a:xfrm>
            <a:off x="1352550" y="6627167"/>
            <a:ext cx="2914650" cy="230832"/>
          </a:xfrm>
          <a:prstGeom prst="rect">
            <a:avLst/>
          </a:prstGeom>
          <a:noFill/>
        </p:spPr>
        <p:txBody>
          <a:bodyPr wrap="square" rtlCol="0">
            <a:spAutoFit/>
          </a:bodyPr>
          <a:lstStyle/>
          <a:p>
            <a:r>
              <a:rPr lang="en-US" sz="900" i="1" dirty="0">
                <a:solidFill>
                  <a:prstClr val="black"/>
                </a:solidFill>
              </a:rPr>
              <a:t>Source: </a:t>
            </a:r>
            <a:r>
              <a:rPr lang="en-US" sz="900" i="1" dirty="0" smtClean="0">
                <a:solidFill>
                  <a:prstClr val="black"/>
                </a:solidFill>
              </a:rPr>
              <a:t>2014 </a:t>
            </a:r>
            <a:r>
              <a:rPr lang="en-US" sz="900" i="1" dirty="0">
                <a:solidFill>
                  <a:prstClr val="black"/>
                </a:solidFill>
              </a:rPr>
              <a:t>CCSSE data</a:t>
            </a:r>
          </a:p>
        </p:txBody>
      </p:sp>
      <p:sp>
        <p:nvSpPr>
          <p:cNvPr id="9" name="TextBox 8"/>
          <p:cNvSpPr txBox="1"/>
          <p:nvPr/>
        </p:nvSpPr>
        <p:spPr>
          <a:xfrm>
            <a:off x="5562600" y="6661793"/>
            <a:ext cx="3442996" cy="242374"/>
          </a:xfrm>
          <a:prstGeom prst="rect">
            <a:avLst/>
          </a:prstGeom>
          <a:solidFill>
            <a:schemeClr val="bg1"/>
          </a:solidFill>
        </p:spPr>
        <p:txBody>
          <a:bodyPr wrap="square" rtlCol="0">
            <a:spAutoFit/>
          </a:bodyPr>
          <a:lstStyle/>
          <a:p>
            <a:pPr algn="r"/>
            <a:endParaRPr lang="en-US" sz="4000" b="1" dirty="0">
              <a:solidFill>
                <a:srgbClr val="00427A"/>
              </a:solidFill>
            </a:endParaRPr>
          </a:p>
        </p:txBody>
      </p:sp>
      <p:graphicFrame>
        <p:nvGraphicFramePr>
          <p:cNvPr id="3" name="Chart 2"/>
          <p:cNvGraphicFramePr/>
          <p:nvPr>
            <p:extLst/>
          </p:nvPr>
        </p:nvGraphicFramePr>
        <p:xfrm>
          <a:off x="1295400" y="2362200"/>
          <a:ext cx="6417468"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486400" y="6627167"/>
            <a:ext cx="3276600" cy="230832"/>
          </a:xfrm>
          <a:prstGeom prst="rect">
            <a:avLst/>
          </a:prstGeom>
          <a:noFill/>
        </p:spPr>
        <p:txBody>
          <a:bodyPr wrap="square" rtlCol="0">
            <a:spAutoFit/>
          </a:bodyPr>
          <a:lstStyle/>
          <a:p>
            <a:pPr algn="r"/>
            <a:r>
              <a:rPr lang="en-US" sz="900" b="1" i="1" dirty="0">
                <a:solidFill>
                  <a:srgbClr val="00427A"/>
                </a:solidFill>
              </a:rPr>
              <a:t>Percentages may not total 100% due to rounding</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382678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685800"/>
            <a:ext cx="6057900" cy="609600"/>
          </a:xfrm>
          <a:ln>
            <a:noFill/>
          </a:ln>
        </p:spPr>
        <p:txBody>
          <a:bodyPr>
            <a:noAutofit/>
          </a:bodyPr>
          <a:lstStyle/>
          <a:p>
            <a:r>
              <a:rPr lang="en-US" b="1" dirty="0"/>
              <a:t>Learning Community</a:t>
            </a:r>
          </a:p>
        </p:txBody>
      </p:sp>
      <p:sp>
        <p:nvSpPr>
          <p:cNvPr id="7" name="Content Placeholder 6"/>
          <p:cNvSpPr>
            <a:spLocks noGrp="1"/>
          </p:cNvSpPr>
          <p:nvPr>
            <p:ph idx="1"/>
          </p:nvPr>
        </p:nvSpPr>
        <p:spPr>
          <a:xfrm>
            <a:off x="762000" y="1295400"/>
            <a:ext cx="7526145" cy="609600"/>
          </a:xfrm>
        </p:spPr>
        <p:txBody>
          <a:bodyPr>
            <a:noAutofit/>
          </a:bodyPr>
          <a:lstStyle/>
          <a:p>
            <a:pPr marL="0" indent="0">
              <a:lnSpc>
                <a:spcPct val="110000"/>
              </a:lnSpc>
              <a:spcBef>
                <a:spcPts val="0"/>
              </a:spcBef>
              <a:buNone/>
            </a:pPr>
            <a:r>
              <a:rPr lang="en-US" sz="1400" b="1" dirty="0"/>
              <a:t>During my first semester at this college, I enrolled in an organized learning community...</a:t>
            </a:r>
            <a:r>
              <a:rPr lang="en-US" sz="1400" b="1" dirty="0">
                <a:solidFill>
                  <a:srgbClr val="9F3A0D"/>
                </a:solidFill>
              </a:rPr>
              <a:t> (</a:t>
            </a:r>
            <a:r>
              <a:rPr lang="en-US" sz="1400" b="1" i="1" dirty="0">
                <a:solidFill>
                  <a:srgbClr val="9F3A0D"/>
                </a:solidFill>
              </a:rPr>
              <a:t>CCSSE </a:t>
            </a:r>
            <a:r>
              <a:rPr lang="en-US" sz="1400" b="1" dirty="0">
                <a:solidFill>
                  <a:srgbClr val="9F3A0D"/>
                </a:solidFill>
              </a:rPr>
              <a:t>Promising Practices, Item #4)</a:t>
            </a:r>
          </a:p>
          <a:p>
            <a:pPr marL="0" indent="0">
              <a:lnSpc>
                <a:spcPct val="110000"/>
              </a:lnSpc>
              <a:spcBef>
                <a:spcPts val="0"/>
              </a:spcBef>
              <a:buNone/>
            </a:pPr>
            <a:endParaRPr lang="en-US" sz="1800" b="1" dirty="0"/>
          </a:p>
        </p:txBody>
      </p:sp>
      <p:sp>
        <p:nvSpPr>
          <p:cNvPr id="9" name="TextBox 8"/>
          <p:cNvSpPr txBox="1"/>
          <p:nvPr/>
        </p:nvSpPr>
        <p:spPr>
          <a:xfrm>
            <a:off x="5486400" y="6566181"/>
            <a:ext cx="3657600" cy="253719"/>
          </a:xfrm>
          <a:prstGeom prst="rect">
            <a:avLst/>
          </a:prstGeom>
          <a:solidFill>
            <a:schemeClr val="bg1"/>
          </a:solidFill>
        </p:spPr>
        <p:txBody>
          <a:bodyPr wrap="square" rtlCol="0">
            <a:spAutoFit/>
          </a:bodyPr>
          <a:lstStyle/>
          <a:p>
            <a:pPr algn="r"/>
            <a:endParaRPr lang="en-US" sz="4000" b="1" dirty="0">
              <a:solidFill>
                <a:srgbClr val="00427A"/>
              </a:solidFill>
            </a:endParaRPr>
          </a:p>
        </p:txBody>
      </p:sp>
      <p:graphicFrame>
        <p:nvGraphicFramePr>
          <p:cNvPr id="3" name="Chart 2"/>
          <p:cNvGraphicFramePr/>
          <p:nvPr>
            <p:extLst/>
          </p:nvPr>
        </p:nvGraphicFramePr>
        <p:xfrm>
          <a:off x="1085850" y="1892300"/>
          <a:ext cx="6743700" cy="431216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371600" y="6589068"/>
            <a:ext cx="2914650" cy="230832"/>
          </a:xfrm>
          <a:prstGeom prst="rect">
            <a:avLst/>
          </a:prstGeom>
          <a:noFill/>
        </p:spPr>
        <p:txBody>
          <a:bodyPr wrap="square" rtlCol="0">
            <a:spAutoFit/>
          </a:bodyPr>
          <a:lstStyle/>
          <a:p>
            <a:r>
              <a:rPr lang="en-US" sz="900" i="1" dirty="0">
                <a:solidFill>
                  <a:prstClr val="black"/>
                </a:solidFill>
              </a:rPr>
              <a:t>Source: </a:t>
            </a:r>
            <a:r>
              <a:rPr lang="en-US" sz="900" i="1" dirty="0" smtClean="0">
                <a:solidFill>
                  <a:prstClr val="black"/>
                </a:solidFill>
              </a:rPr>
              <a:t>2014 </a:t>
            </a:r>
            <a:r>
              <a:rPr lang="en-US" sz="900" i="1" dirty="0">
                <a:solidFill>
                  <a:prstClr val="black"/>
                </a:solidFill>
              </a:rPr>
              <a:t>CCSSE data</a:t>
            </a:r>
          </a:p>
        </p:txBody>
      </p:sp>
      <p:sp>
        <p:nvSpPr>
          <p:cNvPr id="4" name="TextBox 3"/>
          <p:cNvSpPr txBox="1"/>
          <p:nvPr/>
        </p:nvSpPr>
        <p:spPr>
          <a:xfrm>
            <a:off x="5486400" y="6601768"/>
            <a:ext cx="3352800" cy="230832"/>
          </a:xfrm>
          <a:prstGeom prst="rect">
            <a:avLst/>
          </a:prstGeom>
          <a:noFill/>
        </p:spPr>
        <p:txBody>
          <a:bodyPr wrap="square" rtlCol="0">
            <a:spAutoFit/>
          </a:bodyPr>
          <a:lstStyle/>
          <a:p>
            <a:pPr algn="r"/>
            <a:r>
              <a:rPr lang="en-US" sz="900" b="1" i="1" dirty="0">
                <a:solidFill>
                  <a:srgbClr val="00427A"/>
                </a:solidFill>
              </a:rPr>
              <a:t>Percentages may not total 100% due to rounding</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46529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533400"/>
            <a:ext cx="5724525" cy="965200"/>
          </a:xfrm>
        </p:spPr>
        <p:txBody>
          <a:bodyPr/>
          <a:lstStyle/>
          <a:p>
            <a:r>
              <a:rPr lang="en-US" b="1" dirty="0"/>
              <a:t>Student Success Course</a:t>
            </a:r>
          </a:p>
        </p:txBody>
      </p:sp>
      <p:sp>
        <p:nvSpPr>
          <p:cNvPr id="6" name="TextBox 5"/>
          <p:cNvSpPr txBox="1"/>
          <p:nvPr/>
        </p:nvSpPr>
        <p:spPr>
          <a:xfrm>
            <a:off x="1314450" y="6565612"/>
            <a:ext cx="2914650" cy="230832"/>
          </a:xfrm>
          <a:prstGeom prst="rect">
            <a:avLst/>
          </a:prstGeom>
          <a:noFill/>
        </p:spPr>
        <p:txBody>
          <a:bodyPr wrap="square" rtlCol="0">
            <a:spAutoFit/>
          </a:bodyPr>
          <a:lstStyle/>
          <a:p>
            <a:r>
              <a:rPr lang="en-US" sz="900" i="1" dirty="0">
                <a:solidFill>
                  <a:prstClr val="black"/>
                </a:solidFill>
              </a:rPr>
              <a:t>Source: </a:t>
            </a:r>
            <a:r>
              <a:rPr lang="en-US" sz="900" i="1" dirty="0" smtClean="0">
                <a:solidFill>
                  <a:prstClr val="black"/>
                </a:solidFill>
              </a:rPr>
              <a:t>2014 CCSSE </a:t>
            </a:r>
            <a:r>
              <a:rPr lang="en-US" sz="900" i="1" dirty="0">
                <a:solidFill>
                  <a:prstClr val="black"/>
                </a:solidFill>
              </a:rPr>
              <a:t>data</a:t>
            </a:r>
          </a:p>
        </p:txBody>
      </p:sp>
      <p:graphicFrame>
        <p:nvGraphicFramePr>
          <p:cNvPr id="4" name="Chart 3"/>
          <p:cNvGraphicFramePr/>
          <p:nvPr>
            <p:extLst/>
          </p:nvPr>
        </p:nvGraphicFramePr>
        <p:xfrm>
          <a:off x="1314450" y="2133600"/>
          <a:ext cx="6762750" cy="4355812"/>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1"/>
          </p:nvPr>
        </p:nvSpPr>
        <p:spPr>
          <a:xfrm>
            <a:off x="1445418" y="1219200"/>
            <a:ext cx="6286500" cy="1143000"/>
          </a:xfrm>
          <a:solidFill>
            <a:schemeClr val="bg1"/>
          </a:solidFill>
          <a:ln>
            <a:noFill/>
          </a:ln>
        </p:spPr>
        <p:txBody>
          <a:bodyPr>
            <a:normAutofit/>
          </a:bodyPr>
          <a:lstStyle/>
          <a:p>
            <a:pPr marL="0" indent="0">
              <a:spcBef>
                <a:spcPts val="0"/>
              </a:spcBef>
              <a:buNone/>
            </a:pPr>
            <a:r>
              <a:rPr lang="en-US" sz="1600" b="1" dirty="0"/>
              <a:t>During my first semester/quarter at this college, I enrolled in a </a:t>
            </a:r>
            <a:r>
              <a:rPr lang="en-US" sz="1600" b="1" u="sng" dirty="0"/>
              <a:t>student success course</a:t>
            </a:r>
            <a:r>
              <a:rPr lang="en-US" sz="1600" b="1" dirty="0"/>
              <a:t> (such as a student development, extended orientation, study skills, student life skills, or college success course). </a:t>
            </a:r>
            <a:r>
              <a:rPr lang="en-US" sz="1600" b="1" dirty="0">
                <a:solidFill>
                  <a:srgbClr val="9F3A0D"/>
                </a:solidFill>
              </a:rPr>
              <a:t>(</a:t>
            </a:r>
            <a:r>
              <a:rPr lang="en-US" sz="1600" b="1" i="1" dirty="0">
                <a:solidFill>
                  <a:srgbClr val="9F3A0D"/>
                </a:solidFill>
              </a:rPr>
              <a:t>CCSSE </a:t>
            </a:r>
            <a:r>
              <a:rPr lang="en-US" sz="1600" b="1" dirty="0">
                <a:solidFill>
                  <a:srgbClr val="9F3A0D"/>
                </a:solidFill>
              </a:rPr>
              <a:t>Promising Practices, Item #5)</a:t>
            </a:r>
          </a:p>
          <a:p>
            <a:pPr marL="0" indent="0">
              <a:spcBef>
                <a:spcPts val="0"/>
              </a:spcBef>
              <a:buNone/>
            </a:pPr>
            <a:endParaRPr lang="en-US" sz="1600" dirty="0"/>
          </a:p>
        </p:txBody>
      </p:sp>
      <p:sp>
        <p:nvSpPr>
          <p:cNvPr id="5" name="Rectangle 4"/>
          <p:cNvSpPr/>
          <p:nvPr/>
        </p:nvSpPr>
        <p:spPr>
          <a:xfrm>
            <a:off x="1143000" y="1219200"/>
            <a:ext cx="3429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5486400" y="6566181"/>
            <a:ext cx="3657600" cy="253719"/>
          </a:xfrm>
          <a:prstGeom prst="rect">
            <a:avLst/>
          </a:prstGeom>
          <a:solidFill>
            <a:schemeClr val="bg1"/>
          </a:solidFill>
        </p:spPr>
        <p:txBody>
          <a:bodyPr wrap="square" rtlCol="0">
            <a:spAutoFit/>
          </a:bodyPr>
          <a:lstStyle/>
          <a:p>
            <a:pPr algn="r"/>
            <a:endParaRPr lang="en-US" sz="4000" b="1" dirty="0">
              <a:solidFill>
                <a:srgbClr val="00427A"/>
              </a:solidFill>
            </a:endParaRPr>
          </a:p>
        </p:txBody>
      </p:sp>
      <p:sp>
        <p:nvSpPr>
          <p:cNvPr id="11" name="TextBox 10"/>
          <p:cNvSpPr txBox="1"/>
          <p:nvPr/>
        </p:nvSpPr>
        <p:spPr>
          <a:xfrm>
            <a:off x="5486400" y="6601768"/>
            <a:ext cx="3352800" cy="230832"/>
          </a:xfrm>
          <a:prstGeom prst="rect">
            <a:avLst/>
          </a:prstGeom>
          <a:noFill/>
        </p:spPr>
        <p:txBody>
          <a:bodyPr wrap="square" rtlCol="0">
            <a:spAutoFit/>
          </a:bodyPr>
          <a:lstStyle/>
          <a:p>
            <a:pPr algn="r"/>
            <a:r>
              <a:rPr lang="en-US" sz="900" b="1" i="1" dirty="0">
                <a:solidFill>
                  <a:srgbClr val="00427A"/>
                </a:solidFill>
              </a:rPr>
              <a:t>Percentages may not total 100% due to rounding</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777259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57350" y="1371600"/>
            <a:ext cx="5724525" cy="1079500"/>
          </a:xfrm>
          <a:prstGeom prst="rect">
            <a:avLst/>
          </a:prstGeom>
        </p:spPr>
        <p:txBody>
          <a:bodyPr>
            <a:normAutofit fontScale="90000"/>
          </a:bodyPr>
          <a:lstStyle/>
          <a:p>
            <a:r>
              <a:rPr lang="en-US" sz="4000" b="1" dirty="0"/>
              <a:t>Do these practices make a difference?</a:t>
            </a:r>
          </a:p>
        </p:txBody>
      </p:sp>
      <p:sp>
        <p:nvSpPr>
          <p:cNvPr id="3" name="TextBox 2"/>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
        <p:nvSpPr>
          <p:cNvPr id="4" name="TextBox 3"/>
          <p:cNvSpPr txBox="1"/>
          <p:nvPr/>
        </p:nvSpPr>
        <p:spPr>
          <a:xfrm>
            <a:off x="1981200" y="4038600"/>
            <a:ext cx="5230811" cy="1938992"/>
          </a:xfrm>
          <a:prstGeom prst="rect">
            <a:avLst/>
          </a:prstGeom>
          <a:noFill/>
        </p:spPr>
        <p:txBody>
          <a:bodyPr wrap="square" rtlCol="0">
            <a:spAutoFit/>
          </a:bodyPr>
          <a:lstStyle/>
          <a:p>
            <a:pPr algn="ctr"/>
            <a:r>
              <a:rPr lang="en-US" sz="4000" b="1" dirty="0" smtClean="0">
                <a:solidFill>
                  <a:srgbClr val="00427A"/>
                </a:solidFill>
                <a:latin typeface="+mj-lt"/>
              </a:rPr>
              <a:t>Series of Center Reports on High-Impact Practices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343195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0"/>
            <a:ext cx="6515100" cy="1066800"/>
          </a:xfrm>
        </p:spPr>
        <p:txBody>
          <a:bodyPr>
            <a:noAutofit/>
          </a:bodyPr>
          <a:lstStyle/>
          <a:p>
            <a:r>
              <a:rPr lang="en-US" sz="2400" b="1" dirty="0" smtClean="0"/>
              <a:t>2014 Oregon </a:t>
            </a:r>
            <a:r>
              <a:rPr lang="en-US" sz="2400" b="1" i="1" dirty="0" smtClean="0"/>
              <a:t>CCSSE</a:t>
            </a:r>
            <a:r>
              <a:rPr lang="en-US" sz="2400" b="1" dirty="0" smtClean="0"/>
              <a:t> </a:t>
            </a:r>
            <a:r>
              <a:rPr lang="en-US" sz="2400" b="1" dirty="0"/>
              <a:t>Benchmark Scores by Orientation</a:t>
            </a:r>
          </a:p>
        </p:txBody>
      </p:sp>
      <p:graphicFrame>
        <p:nvGraphicFramePr>
          <p:cNvPr id="5" name="Content Placeholder 4"/>
          <p:cNvGraphicFramePr>
            <a:graphicFrameLocks noGrp="1"/>
          </p:cNvGraphicFramePr>
          <p:nvPr>
            <p:ph idx="1"/>
            <p:extLst/>
          </p:nvPr>
        </p:nvGraphicFramePr>
        <p:xfrm>
          <a:off x="304800" y="1639416"/>
          <a:ext cx="8153400" cy="516972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200150" y="6565612"/>
            <a:ext cx="2914650" cy="230832"/>
          </a:xfrm>
          <a:prstGeom prst="rect">
            <a:avLst/>
          </a:prstGeom>
          <a:noFill/>
        </p:spPr>
        <p:txBody>
          <a:bodyPr wrap="square" rtlCol="0">
            <a:spAutoFit/>
          </a:bodyPr>
          <a:lstStyle/>
          <a:p>
            <a:r>
              <a:rPr lang="en-US" sz="900" i="1" dirty="0">
                <a:solidFill>
                  <a:prstClr val="black"/>
                </a:solidFill>
              </a:rPr>
              <a:t>Source: </a:t>
            </a:r>
            <a:r>
              <a:rPr lang="en-US" sz="900" i="1" dirty="0" smtClean="0">
                <a:solidFill>
                  <a:prstClr val="black"/>
                </a:solidFill>
              </a:rPr>
              <a:t>2014 </a:t>
            </a:r>
            <a:r>
              <a:rPr lang="en-US" sz="900" i="1" dirty="0">
                <a:solidFill>
                  <a:prstClr val="black"/>
                </a:solidFill>
              </a:rPr>
              <a:t>CCSSE data</a:t>
            </a:r>
          </a:p>
        </p:txBody>
      </p:sp>
      <p:sp>
        <p:nvSpPr>
          <p:cNvPr id="6" name="TextBox 5"/>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014347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6515100" cy="838200"/>
          </a:xfrm>
        </p:spPr>
        <p:txBody>
          <a:bodyPr>
            <a:noAutofit/>
          </a:bodyPr>
          <a:lstStyle/>
          <a:p>
            <a:r>
              <a:rPr lang="en-US" sz="2400" b="1" dirty="0" smtClean="0"/>
              <a:t>2014 Oregon </a:t>
            </a:r>
            <a:r>
              <a:rPr lang="en-US" sz="2400" b="1" i="1" dirty="0" smtClean="0"/>
              <a:t>CCSSE</a:t>
            </a:r>
            <a:r>
              <a:rPr lang="en-US" sz="2400" b="1" dirty="0" smtClean="0"/>
              <a:t> </a:t>
            </a:r>
            <a:r>
              <a:rPr lang="en-US" sz="2400" b="1" dirty="0"/>
              <a:t>Benchmark Scores by First-Year Experience</a:t>
            </a:r>
          </a:p>
        </p:txBody>
      </p:sp>
      <p:graphicFrame>
        <p:nvGraphicFramePr>
          <p:cNvPr id="5" name="Content Placeholder 4"/>
          <p:cNvGraphicFramePr>
            <a:graphicFrameLocks noGrp="1"/>
          </p:cNvGraphicFramePr>
          <p:nvPr>
            <p:ph idx="1"/>
            <p:extLst/>
          </p:nvPr>
        </p:nvGraphicFramePr>
        <p:xfrm>
          <a:off x="457200" y="1561812"/>
          <a:ext cx="8077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200150" y="6565612"/>
            <a:ext cx="2914650" cy="230832"/>
          </a:xfrm>
          <a:prstGeom prst="rect">
            <a:avLst/>
          </a:prstGeom>
          <a:noFill/>
        </p:spPr>
        <p:txBody>
          <a:bodyPr wrap="square" rtlCol="0">
            <a:spAutoFit/>
          </a:bodyPr>
          <a:lstStyle/>
          <a:p>
            <a:r>
              <a:rPr lang="en-US" sz="900" i="1" dirty="0">
                <a:solidFill>
                  <a:prstClr val="black"/>
                </a:solidFill>
              </a:rPr>
              <a:t>Source: </a:t>
            </a:r>
            <a:r>
              <a:rPr lang="en-US" sz="900" i="1" dirty="0" smtClean="0">
                <a:solidFill>
                  <a:prstClr val="black"/>
                </a:solidFill>
              </a:rPr>
              <a:t>2014 </a:t>
            </a:r>
            <a:r>
              <a:rPr lang="en-US" sz="900" i="1" dirty="0">
                <a:solidFill>
                  <a:prstClr val="black"/>
                </a:solidFill>
              </a:rPr>
              <a:t>CCSSE data</a:t>
            </a:r>
          </a:p>
        </p:txBody>
      </p:sp>
      <p:sp>
        <p:nvSpPr>
          <p:cNvPr id="6" name="TextBox 5"/>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345066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762000"/>
            <a:ext cx="6515100" cy="1066800"/>
          </a:xfrm>
        </p:spPr>
        <p:txBody>
          <a:bodyPr>
            <a:noAutofit/>
          </a:bodyPr>
          <a:lstStyle/>
          <a:p>
            <a:r>
              <a:rPr lang="en-US" sz="2400" b="1" dirty="0" smtClean="0"/>
              <a:t>2014 Oregon </a:t>
            </a:r>
            <a:r>
              <a:rPr lang="en-US" sz="2400" b="1" i="1" dirty="0" smtClean="0"/>
              <a:t>CCSSE</a:t>
            </a:r>
            <a:r>
              <a:rPr lang="en-US" sz="2400" b="1" dirty="0" smtClean="0"/>
              <a:t> </a:t>
            </a:r>
            <a:r>
              <a:rPr lang="en-US" sz="2400" b="1" dirty="0"/>
              <a:t>Benchmark Scores by Learning Community</a:t>
            </a:r>
          </a:p>
        </p:txBody>
      </p:sp>
      <p:graphicFrame>
        <p:nvGraphicFramePr>
          <p:cNvPr id="5" name="Content Placeholder 4"/>
          <p:cNvGraphicFramePr>
            <a:graphicFrameLocks noGrp="1"/>
          </p:cNvGraphicFramePr>
          <p:nvPr>
            <p:ph idx="1"/>
            <p:extLst/>
          </p:nvPr>
        </p:nvGraphicFramePr>
        <p:xfrm>
          <a:off x="533400" y="1447800"/>
          <a:ext cx="7924800" cy="515396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314450" y="6614467"/>
            <a:ext cx="2914650" cy="230832"/>
          </a:xfrm>
          <a:prstGeom prst="rect">
            <a:avLst/>
          </a:prstGeom>
          <a:noFill/>
        </p:spPr>
        <p:txBody>
          <a:bodyPr wrap="square" rtlCol="0">
            <a:spAutoFit/>
          </a:bodyPr>
          <a:lstStyle/>
          <a:p>
            <a:r>
              <a:rPr lang="en-US" sz="900" i="1" dirty="0">
                <a:solidFill>
                  <a:prstClr val="black"/>
                </a:solidFill>
              </a:rPr>
              <a:t>Source: </a:t>
            </a:r>
            <a:r>
              <a:rPr lang="en-US" sz="900" i="1" dirty="0" smtClean="0">
                <a:solidFill>
                  <a:prstClr val="black"/>
                </a:solidFill>
              </a:rPr>
              <a:t>2014 </a:t>
            </a:r>
            <a:r>
              <a:rPr lang="en-US" sz="900" i="1" dirty="0">
                <a:solidFill>
                  <a:prstClr val="black"/>
                </a:solidFill>
              </a:rPr>
              <a:t>CCSSE data</a:t>
            </a:r>
          </a:p>
        </p:txBody>
      </p:sp>
      <p:sp>
        <p:nvSpPr>
          <p:cNvPr id="6" name="TextBox 5"/>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708149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6515100" cy="1219200"/>
          </a:xfrm>
        </p:spPr>
        <p:txBody>
          <a:bodyPr>
            <a:noAutofit/>
          </a:bodyPr>
          <a:lstStyle/>
          <a:p>
            <a:r>
              <a:rPr lang="en-US" sz="2400" b="1" dirty="0" smtClean="0"/>
              <a:t>2014 Oregon </a:t>
            </a:r>
            <a:r>
              <a:rPr lang="en-US" sz="2400" b="1" i="1" dirty="0" smtClean="0"/>
              <a:t>CCSSE</a:t>
            </a:r>
            <a:r>
              <a:rPr lang="en-US" sz="2400" b="1" dirty="0" smtClean="0"/>
              <a:t> </a:t>
            </a:r>
            <a:r>
              <a:rPr lang="en-US" sz="2400" b="1" dirty="0"/>
              <a:t>Benchmark Scores by Student Success Course</a:t>
            </a:r>
          </a:p>
        </p:txBody>
      </p:sp>
      <p:graphicFrame>
        <p:nvGraphicFramePr>
          <p:cNvPr id="5" name="Content Placeholder 4"/>
          <p:cNvGraphicFramePr>
            <a:graphicFrameLocks noGrp="1"/>
          </p:cNvGraphicFramePr>
          <p:nvPr>
            <p:ph idx="1"/>
            <p:extLst/>
          </p:nvPr>
        </p:nvGraphicFramePr>
        <p:xfrm>
          <a:off x="685800" y="1447799"/>
          <a:ext cx="7924800" cy="464820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371600" y="6627168"/>
            <a:ext cx="2914650" cy="230832"/>
          </a:xfrm>
          <a:prstGeom prst="rect">
            <a:avLst/>
          </a:prstGeom>
          <a:noFill/>
        </p:spPr>
        <p:txBody>
          <a:bodyPr wrap="square" rtlCol="0">
            <a:spAutoFit/>
          </a:bodyPr>
          <a:lstStyle/>
          <a:p>
            <a:r>
              <a:rPr lang="en-US" sz="900" i="1" dirty="0">
                <a:solidFill>
                  <a:prstClr val="black"/>
                </a:solidFill>
              </a:rPr>
              <a:t>Source: </a:t>
            </a:r>
            <a:r>
              <a:rPr lang="en-US" sz="900" i="1" dirty="0" smtClean="0">
                <a:solidFill>
                  <a:prstClr val="black"/>
                </a:solidFill>
              </a:rPr>
              <a:t>2014 </a:t>
            </a:r>
            <a:r>
              <a:rPr lang="en-US" sz="900" i="1" dirty="0">
                <a:solidFill>
                  <a:prstClr val="black"/>
                </a:solidFill>
              </a:rPr>
              <a:t>CCSSE data</a:t>
            </a:r>
          </a:p>
        </p:txBody>
      </p:sp>
      <p:sp>
        <p:nvSpPr>
          <p:cNvPr id="6" name="TextBox 5"/>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606594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Title 1"/>
          <p:cNvSpPr txBox="1">
            <a:spLocks/>
          </p:cNvSpPr>
          <p:nvPr/>
        </p:nvSpPr>
        <p:spPr bwMode="auto">
          <a:xfrm>
            <a:off x="533400" y="685800"/>
            <a:ext cx="8686800" cy="10366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Calibri" pitchFamily="-65" charset="0"/>
                <a:ea typeface="ＭＳ Ｐゴシック" pitchFamily="-65" charset="-128"/>
              </a:defRPr>
            </a:lvl1pPr>
            <a:lvl2pPr marL="37931725" indent="-37474525" eaLnBrk="0" hangingPunct="0">
              <a:defRPr sz="2400">
                <a:solidFill>
                  <a:schemeClr val="tx1"/>
                </a:solidFill>
                <a:latin typeface="Calibri" pitchFamily="-65" charset="0"/>
                <a:ea typeface="ＭＳ Ｐゴシック" pitchFamily="-65" charset="-128"/>
              </a:defRPr>
            </a:lvl2pPr>
            <a:lvl3pPr eaLnBrk="0" hangingPunct="0">
              <a:defRPr sz="2400">
                <a:solidFill>
                  <a:schemeClr val="tx1"/>
                </a:solidFill>
                <a:latin typeface="Calibri" pitchFamily="-65" charset="0"/>
                <a:ea typeface="ＭＳ Ｐゴシック" pitchFamily="-65" charset="-128"/>
              </a:defRPr>
            </a:lvl3pPr>
            <a:lvl4pPr eaLnBrk="0" hangingPunct="0">
              <a:defRPr sz="2400">
                <a:solidFill>
                  <a:schemeClr val="tx1"/>
                </a:solidFill>
                <a:latin typeface="Calibri" pitchFamily="-65" charset="0"/>
                <a:ea typeface="ＭＳ Ｐゴシック" pitchFamily="-65" charset="-128"/>
              </a:defRPr>
            </a:lvl4pPr>
            <a:lvl5pPr eaLnBrk="0" hangingPunct="0">
              <a:defRPr sz="2400">
                <a:solidFill>
                  <a:schemeClr val="tx1"/>
                </a:solidFill>
                <a:latin typeface="Calibri" pitchFamily="-65" charset="0"/>
                <a:ea typeface="ＭＳ Ｐゴシック" pitchFamily="-65" charset="-128"/>
              </a:defRPr>
            </a:lvl5pPr>
            <a:lvl6pPr marL="457200" eaLnBrk="0" fontAlgn="base" hangingPunct="0">
              <a:spcBef>
                <a:spcPct val="0"/>
              </a:spcBef>
              <a:spcAft>
                <a:spcPct val="0"/>
              </a:spcAft>
              <a:defRPr sz="2400">
                <a:solidFill>
                  <a:schemeClr val="tx1"/>
                </a:solidFill>
                <a:latin typeface="Calibri" pitchFamily="-65" charset="0"/>
                <a:ea typeface="ＭＳ Ｐゴシック" pitchFamily="-65" charset="-128"/>
              </a:defRPr>
            </a:lvl6pPr>
            <a:lvl7pPr marL="914400" eaLnBrk="0" fontAlgn="base" hangingPunct="0">
              <a:spcBef>
                <a:spcPct val="0"/>
              </a:spcBef>
              <a:spcAft>
                <a:spcPct val="0"/>
              </a:spcAft>
              <a:defRPr sz="2400">
                <a:solidFill>
                  <a:schemeClr val="tx1"/>
                </a:solidFill>
                <a:latin typeface="Calibri" pitchFamily="-65" charset="0"/>
                <a:ea typeface="ＭＳ Ｐゴシック" pitchFamily="-65" charset="-128"/>
              </a:defRPr>
            </a:lvl7pPr>
            <a:lvl8pPr marL="1371600" eaLnBrk="0" fontAlgn="base" hangingPunct="0">
              <a:spcBef>
                <a:spcPct val="0"/>
              </a:spcBef>
              <a:spcAft>
                <a:spcPct val="0"/>
              </a:spcAft>
              <a:defRPr sz="2400">
                <a:solidFill>
                  <a:schemeClr val="tx1"/>
                </a:solidFill>
                <a:latin typeface="Calibri" pitchFamily="-65" charset="0"/>
                <a:ea typeface="ＭＳ Ｐゴシック" pitchFamily="-65" charset="-128"/>
              </a:defRPr>
            </a:lvl8pPr>
            <a:lvl9pPr marL="1828800" eaLnBrk="0" fontAlgn="base" hangingPunct="0">
              <a:spcBef>
                <a:spcPct val="0"/>
              </a:spcBef>
              <a:spcAft>
                <a:spcPct val="0"/>
              </a:spcAft>
              <a:defRPr sz="2400">
                <a:solidFill>
                  <a:schemeClr val="tx1"/>
                </a:solidFill>
                <a:latin typeface="Calibri" pitchFamily="-65" charset="0"/>
                <a:ea typeface="ＭＳ Ｐゴシック" pitchFamily="-65" charset="-128"/>
              </a:defRPr>
            </a:lvl9pPr>
          </a:lstStyle>
          <a:p>
            <a:pPr eaLnBrk="1" hangingPunct="1"/>
            <a:r>
              <a:rPr lang="en-US" sz="3000" b="1" dirty="0" smtClean="0">
                <a:solidFill>
                  <a:srgbClr val="00427A"/>
                </a:solidFill>
                <a:latin typeface="Arial Narrow" pitchFamily="-65" charset="0"/>
              </a:rPr>
              <a:t>2014 </a:t>
            </a:r>
            <a:r>
              <a:rPr lang="en-US" sz="3000" b="1" i="1" dirty="0">
                <a:solidFill>
                  <a:srgbClr val="00427A"/>
                </a:solidFill>
                <a:latin typeface="Arial Narrow" pitchFamily="-65" charset="0"/>
              </a:rPr>
              <a:t>CCSSE</a:t>
            </a:r>
            <a:r>
              <a:rPr lang="en-US" sz="3000" b="1" dirty="0">
                <a:solidFill>
                  <a:srgbClr val="00427A"/>
                </a:solidFill>
                <a:latin typeface="Arial Narrow" pitchFamily="-65" charset="0"/>
              </a:rPr>
              <a:t> Benchmark Scores </a:t>
            </a:r>
            <a:endParaRPr lang="en-US" sz="3000" b="1" dirty="0" smtClean="0">
              <a:solidFill>
                <a:srgbClr val="00427A"/>
              </a:solidFill>
              <a:latin typeface="Arial Narrow" pitchFamily="-65" charset="0"/>
            </a:endParaRPr>
          </a:p>
          <a:p>
            <a:pPr algn="ctr" eaLnBrk="1" hangingPunct="1"/>
            <a:r>
              <a:rPr lang="en-US" sz="3000" b="1" dirty="0" smtClean="0">
                <a:solidFill>
                  <a:srgbClr val="00427A"/>
                </a:solidFill>
                <a:latin typeface="Arial Narrow" pitchFamily="-65" charset="0"/>
              </a:rPr>
              <a:t>by Accelerated Developmental Education</a:t>
            </a:r>
            <a:endParaRPr lang="en-US" b="1" dirty="0">
              <a:solidFill>
                <a:srgbClr val="00427A"/>
              </a:solidFill>
              <a:latin typeface="Arial Narrow" pitchFamily="-65" charset="0"/>
            </a:endParaRPr>
          </a:p>
        </p:txBody>
      </p:sp>
      <p:graphicFrame>
        <p:nvGraphicFramePr>
          <p:cNvPr id="2" name="Content Placeholder 4"/>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34688076"/>
              </p:ext>
            </p:extLst>
          </p:nvPr>
        </p:nvGraphicFramePr>
        <p:xfrm>
          <a:off x="381000" y="1905000"/>
          <a:ext cx="83566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75780" name="TextBox 5"/>
          <p:cNvSpPr txBox="1">
            <a:spLocks noChangeArrowheads="1"/>
          </p:cNvSpPr>
          <p:nvPr/>
        </p:nvSpPr>
        <p:spPr bwMode="auto">
          <a:xfrm>
            <a:off x="2743200" y="5410200"/>
            <a:ext cx="1371600" cy="83099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65" charset="0"/>
                <a:ea typeface="ＭＳ Ｐゴシック" pitchFamily="-65" charset="-128"/>
              </a:defRPr>
            </a:lvl1pPr>
            <a:lvl2pPr marL="37931725" indent="-37474525" eaLnBrk="0" hangingPunct="0">
              <a:defRPr sz="2400">
                <a:solidFill>
                  <a:schemeClr val="tx1"/>
                </a:solidFill>
                <a:latin typeface="Calibri" pitchFamily="-65" charset="0"/>
                <a:ea typeface="ＭＳ Ｐゴシック" pitchFamily="-65" charset="-128"/>
              </a:defRPr>
            </a:lvl2pPr>
            <a:lvl3pPr eaLnBrk="0" hangingPunct="0">
              <a:defRPr sz="2400">
                <a:solidFill>
                  <a:schemeClr val="tx1"/>
                </a:solidFill>
                <a:latin typeface="Calibri" pitchFamily="-65" charset="0"/>
                <a:ea typeface="ＭＳ Ｐゴシック" pitchFamily="-65" charset="-128"/>
              </a:defRPr>
            </a:lvl3pPr>
            <a:lvl4pPr eaLnBrk="0" hangingPunct="0">
              <a:defRPr sz="2400">
                <a:solidFill>
                  <a:schemeClr val="tx1"/>
                </a:solidFill>
                <a:latin typeface="Calibri" pitchFamily="-65" charset="0"/>
                <a:ea typeface="ＭＳ Ｐゴシック" pitchFamily="-65" charset="-128"/>
              </a:defRPr>
            </a:lvl4pPr>
            <a:lvl5pPr eaLnBrk="0" hangingPunct="0">
              <a:defRPr sz="2400">
                <a:solidFill>
                  <a:schemeClr val="tx1"/>
                </a:solidFill>
                <a:latin typeface="Calibri" pitchFamily="-65" charset="0"/>
                <a:ea typeface="ＭＳ Ｐゴシック" pitchFamily="-65" charset="-128"/>
              </a:defRPr>
            </a:lvl5pPr>
            <a:lvl6pPr marL="457200" eaLnBrk="0" fontAlgn="base" hangingPunct="0">
              <a:spcBef>
                <a:spcPct val="0"/>
              </a:spcBef>
              <a:spcAft>
                <a:spcPct val="0"/>
              </a:spcAft>
              <a:defRPr sz="2400">
                <a:solidFill>
                  <a:schemeClr val="tx1"/>
                </a:solidFill>
                <a:latin typeface="Calibri" pitchFamily="-65" charset="0"/>
                <a:ea typeface="ＭＳ Ｐゴシック" pitchFamily="-65" charset="-128"/>
              </a:defRPr>
            </a:lvl6pPr>
            <a:lvl7pPr marL="914400" eaLnBrk="0" fontAlgn="base" hangingPunct="0">
              <a:spcBef>
                <a:spcPct val="0"/>
              </a:spcBef>
              <a:spcAft>
                <a:spcPct val="0"/>
              </a:spcAft>
              <a:defRPr sz="2400">
                <a:solidFill>
                  <a:schemeClr val="tx1"/>
                </a:solidFill>
                <a:latin typeface="Calibri" pitchFamily="-65" charset="0"/>
                <a:ea typeface="ＭＳ Ｐゴシック" pitchFamily="-65" charset="-128"/>
              </a:defRPr>
            </a:lvl7pPr>
            <a:lvl8pPr marL="1371600" eaLnBrk="0" fontAlgn="base" hangingPunct="0">
              <a:spcBef>
                <a:spcPct val="0"/>
              </a:spcBef>
              <a:spcAft>
                <a:spcPct val="0"/>
              </a:spcAft>
              <a:defRPr sz="2400">
                <a:solidFill>
                  <a:schemeClr val="tx1"/>
                </a:solidFill>
                <a:latin typeface="Calibri" pitchFamily="-65" charset="0"/>
                <a:ea typeface="ＭＳ Ｐゴシック" pitchFamily="-65" charset="-128"/>
              </a:defRPr>
            </a:lvl8pPr>
            <a:lvl9pPr marL="1828800" eaLnBrk="0" fontAlgn="base" hangingPunct="0">
              <a:spcBef>
                <a:spcPct val="0"/>
              </a:spcBef>
              <a:spcAft>
                <a:spcPct val="0"/>
              </a:spcAft>
              <a:defRPr sz="2400">
                <a:solidFill>
                  <a:schemeClr val="tx1"/>
                </a:solidFill>
                <a:latin typeface="Calibri" pitchFamily="-65" charset="0"/>
                <a:ea typeface="ＭＳ Ｐゴシック" pitchFamily="-65" charset="-128"/>
              </a:defRPr>
            </a:lvl9pPr>
          </a:lstStyle>
          <a:p>
            <a:pPr eaLnBrk="1" hangingPunct="1"/>
            <a:r>
              <a:rPr lang="en-US" sz="1200" dirty="0" smtClean="0"/>
              <a:t>Participated in Accelerated Developmental Course</a:t>
            </a:r>
            <a:endParaRPr lang="en-US" sz="1200" dirty="0"/>
          </a:p>
        </p:txBody>
      </p:sp>
      <p:sp>
        <p:nvSpPr>
          <p:cNvPr id="7" name="Rectangle 6"/>
          <p:cNvSpPr/>
          <p:nvPr/>
        </p:nvSpPr>
        <p:spPr>
          <a:xfrm>
            <a:off x="2514600" y="5511800"/>
            <a:ext cx="1524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876800" y="5511800"/>
            <a:ext cx="152400" cy="152400"/>
          </a:xfrm>
          <a:prstGeom prst="rect">
            <a:avLst/>
          </a:prstGeom>
          <a:solidFill>
            <a:srgbClr val="C78E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783" name="TextBox 8"/>
          <p:cNvSpPr txBox="1">
            <a:spLocks noChangeArrowheads="1"/>
          </p:cNvSpPr>
          <p:nvPr/>
        </p:nvSpPr>
        <p:spPr bwMode="auto">
          <a:xfrm>
            <a:off x="5105400" y="5410200"/>
            <a:ext cx="1371600" cy="83099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65" charset="0"/>
                <a:ea typeface="ＭＳ Ｐゴシック" pitchFamily="-65" charset="-128"/>
              </a:defRPr>
            </a:lvl1pPr>
            <a:lvl2pPr marL="37931725" indent="-37474525" eaLnBrk="0" hangingPunct="0">
              <a:defRPr sz="2400">
                <a:solidFill>
                  <a:schemeClr val="tx1"/>
                </a:solidFill>
                <a:latin typeface="Calibri" pitchFamily="-65" charset="0"/>
                <a:ea typeface="ＭＳ Ｐゴシック" pitchFamily="-65" charset="-128"/>
              </a:defRPr>
            </a:lvl2pPr>
            <a:lvl3pPr eaLnBrk="0" hangingPunct="0">
              <a:defRPr sz="2400">
                <a:solidFill>
                  <a:schemeClr val="tx1"/>
                </a:solidFill>
                <a:latin typeface="Calibri" pitchFamily="-65" charset="0"/>
                <a:ea typeface="ＭＳ Ｐゴシック" pitchFamily="-65" charset="-128"/>
              </a:defRPr>
            </a:lvl3pPr>
            <a:lvl4pPr eaLnBrk="0" hangingPunct="0">
              <a:defRPr sz="2400">
                <a:solidFill>
                  <a:schemeClr val="tx1"/>
                </a:solidFill>
                <a:latin typeface="Calibri" pitchFamily="-65" charset="0"/>
                <a:ea typeface="ＭＳ Ｐゴシック" pitchFamily="-65" charset="-128"/>
              </a:defRPr>
            </a:lvl4pPr>
            <a:lvl5pPr eaLnBrk="0" hangingPunct="0">
              <a:defRPr sz="2400">
                <a:solidFill>
                  <a:schemeClr val="tx1"/>
                </a:solidFill>
                <a:latin typeface="Calibri" pitchFamily="-65" charset="0"/>
                <a:ea typeface="ＭＳ Ｐゴシック" pitchFamily="-65" charset="-128"/>
              </a:defRPr>
            </a:lvl5pPr>
            <a:lvl6pPr marL="457200" eaLnBrk="0" fontAlgn="base" hangingPunct="0">
              <a:spcBef>
                <a:spcPct val="0"/>
              </a:spcBef>
              <a:spcAft>
                <a:spcPct val="0"/>
              </a:spcAft>
              <a:defRPr sz="2400">
                <a:solidFill>
                  <a:schemeClr val="tx1"/>
                </a:solidFill>
                <a:latin typeface="Calibri" pitchFamily="-65" charset="0"/>
                <a:ea typeface="ＭＳ Ｐゴシック" pitchFamily="-65" charset="-128"/>
              </a:defRPr>
            </a:lvl6pPr>
            <a:lvl7pPr marL="914400" eaLnBrk="0" fontAlgn="base" hangingPunct="0">
              <a:spcBef>
                <a:spcPct val="0"/>
              </a:spcBef>
              <a:spcAft>
                <a:spcPct val="0"/>
              </a:spcAft>
              <a:defRPr sz="2400">
                <a:solidFill>
                  <a:schemeClr val="tx1"/>
                </a:solidFill>
                <a:latin typeface="Calibri" pitchFamily="-65" charset="0"/>
                <a:ea typeface="ＭＳ Ｐゴシック" pitchFamily="-65" charset="-128"/>
              </a:defRPr>
            </a:lvl7pPr>
            <a:lvl8pPr marL="1371600" eaLnBrk="0" fontAlgn="base" hangingPunct="0">
              <a:spcBef>
                <a:spcPct val="0"/>
              </a:spcBef>
              <a:spcAft>
                <a:spcPct val="0"/>
              </a:spcAft>
              <a:defRPr sz="2400">
                <a:solidFill>
                  <a:schemeClr val="tx1"/>
                </a:solidFill>
                <a:latin typeface="Calibri" pitchFamily="-65" charset="0"/>
                <a:ea typeface="ＭＳ Ｐゴシック" pitchFamily="-65" charset="-128"/>
              </a:defRPr>
            </a:lvl8pPr>
            <a:lvl9pPr marL="1828800" eaLnBrk="0" fontAlgn="base" hangingPunct="0">
              <a:spcBef>
                <a:spcPct val="0"/>
              </a:spcBef>
              <a:spcAft>
                <a:spcPct val="0"/>
              </a:spcAft>
              <a:defRPr sz="2400">
                <a:solidFill>
                  <a:schemeClr val="tx1"/>
                </a:solidFill>
                <a:latin typeface="Calibri" pitchFamily="-65" charset="0"/>
                <a:ea typeface="ＭＳ Ｐゴシック" pitchFamily="-65" charset="-128"/>
              </a:defRPr>
            </a:lvl9pPr>
          </a:lstStyle>
          <a:p>
            <a:pPr eaLnBrk="1" hangingPunct="1"/>
            <a:r>
              <a:rPr lang="en-US" sz="1200" dirty="0" smtClean="0"/>
              <a:t>Did Not Participate in Accelerated Developmental Course</a:t>
            </a:r>
            <a:endParaRPr lang="en-US" sz="1200" dirty="0"/>
          </a:p>
        </p:txBody>
      </p:sp>
      <p:sp>
        <p:nvSpPr>
          <p:cNvPr id="75784" name="TextBox 10"/>
          <p:cNvSpPr txBox="1">
            <a:spLocks noChangeArrowheads="1"/>
          </p:cNvSpPr>
          <p:nvPr/>
        </p:nvSpPr>
        <p:spPr bwMode="auto">
          <a:xfrm>
            <a:off x="304800" y="6248400"/>
            <a:ext cx="3886200" cy="2301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65" charset="0"/>
                <a:ea typeface="ＭＳ Ｐゴシック" pitchFamily="-65" charset="-128"/>
              </a:defRPr>
            </a:lvl1pPr>
            <a:lvl2pPr marL="37931725" indent="-37474525" eaLnBrk="0" hangingPunct="0">
              <a:defRPr sz="2400">
                <a:solidFill>
                  <a:schemeClr val="tx1"/>
                </a:solidFill>
                <a:latin typeface="Calibri" pitchFamily="-65" charset="0"/>
                <a:ea typeface="ＭＳ Ｐゴシック" pitchFamily="-65" charset="-128"/>
              </a:defRPr>
            </a:lvl2pPr>
            <a:lvl3pPr eaLnBrk="0" hangingPunct="0">
              <a:defRPr sz="2400">
                <a:solidFill>
                  <a:schemeClr val="tx1"/>
                </a:solidFill>
                <a:latin typeface="Calibri" pitchFamily="-65" charset="0"/>
                <a:ea typeface="ＭＳ Ｐゴシック" pitchFamily="-65" charset="-128"/>
              </a:defRPr>
            </a:lvl3pPr>
            <a:lvl4pPr eaLnBrk="0" hangingPunct="0">
              <a:defRPr sz="2400">
                <a:solidFill>
                  <a:schemeClr val="tx1"/>
                </a:solidFill>
                <a:latin typeface="Calibri" pitchFamily="-65" charset="0"/>
                <a:ea typeface="ＭＳ Ｐゴシック" pitchFamily="-65" charset="-128"/>
              </a:defRPr>
            </a:lvl4pPr>
            <a:lvl5pPr eaLnBrk="0" hangingPunct="0">
              <a:defRPr sz="2400">
                <a:solidFill>
                  <a:schemeClr val="tx1"/>
                </a:solidFill>
                <a:latin typeface="Calibri" pitchFamily="-65" charset="0"/>
                <a:ea typeface="ＭＳ Ｐゴシック" pitchFamily="-65" charset="-128"/>
              </a:defRPr>
            </a:lvl5pPr>
            <a:lvl6pPr marL="457200" eaLnBrk="0" fontAlgn="base" hangingPunct="0">
              <a:spcBef>
                <a:spcPct val="0"/>
              </a:spcBef>
              <a:spcAft>
                <a:spcPct val="0"/>
              </a:spcAft>
              <a:defRPr sz="2400">
                <a:solidFill>
                  <a:schemeClr val="tx1"/>
                </a:solidFill>
                <a:latin typeface="Calibri" pitchFamily="-65" charset="0"/>
                <a:ea typeface="ＭＳ Ｐゴシック" pitchFamily="-65" charset="-128"/>
              </a:defRPr>
            </a:lvl6pPr>
            <a:lvl7pPr marL="914400" eaLnBrk="0" fontAlgn="base" hangingPunct="0">
              <a:spcBef>
                <a:spcPct val="0"/>
              </a:spcBef>
              <a:spcAft>
                <a:spcPct val="0"/>
              </a:spcAft>
              <a:defRPr sz="2400">
                <a:solidFill>
                  <a:schemeClr val="tx1"/>
                </a:solidFill>
                <a:latin typeface="Calibri" pitchFamily="-65" charset="0"/>
                <a:ea typeface="ＭＳ Ｐゴシック" pitchFamily="-65" charset="-128"/>
              </a:defRPr>
            </a:lvl7pPr>
            <a:lvl8pPr marL="1371600" eaLnBrk="0" fontAlgn="base" hangingPunct="0">
              <a:spcBef>
                <a:spcPct val="0"/>
              </a:spcBef>
              <a:spcAft>
                <a:spcPct val="0"/>
              </a:spcAft>
              <a:defRPr sz="2400">
                <a:solidFill>
                  <a:schemeClr val="tx1"/>
                </a:solidFill>
                <a:latin typeface="Calibri" pitchFamily="-65" charset="0"/>
                <a:ea typeface="ＭＳ Ｐゴシック" pitchFamily="-65" charset="-128"/>
              </a:defRPr>
            </a:lvl8pPr>
            <a:lvl9pPr marL="1828800" eaLnBrk="0" fontAlgn="base" hangingPunct="0">
              <a:spcBef>
                <a:spcPct val="0"/>
              </a:spcBef>
              <a:spcAft>
                <a:spcPct val="0"/>
              </a:spcAft>
              <a:defRPr sz="2400">
                <a:solidFill>
                  <a:schemeClr val="tx1"/>
                </a:solidFill>
                <a:latin typeface="Calibri" pitchFamily="-65" charset="0"/>
                <a:ea typeface="ＭＳ Ｐゴシック" pitchFamily="-65" charset="-128"/>
              </a:defRPr>
            </a:lvl9pPr>
          </a:lstStyle>
          <a:p>
            <a:pPr eaLnBrk="1" hangingPunct="1"/>
            <a:r>
              <a:rPr lang="en-US" sz="900" i="1" dirty="0"/>
              <a:t>Sources: </a:t>
            </a:r>
            <a:r>
              <a:rPr lang="en-US" sz="900" i="1" dirty="0" smtClean="0"/>
              <a:t>2014 </a:t>
            </a:r>
            <a:r>
              <a:rPr lang="en-US" sz="900" i="1" dirty="0"/>
              <a:t>CCSSE data</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29336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368300" y="958850"/>
            <a:ext cx="8483600" cy="5264150"/>
          </a:xfrm>
          <a:prstGeom prst="rect">
            <a:avLst/>
          </a:prstGeom>
        </p:spPr>
        <p:txBody>
          <a:bodyPr/>
          <a:lstStyle/>
          <a:p>
            <a:pPr lvl="1" indent="-400050"/>
            <a:r>
              <a:rPr lang="en-US" sz="3200" b="1">
                <a:solidFill>
                  <a:schemeClr val="accent1"/>
                </a:solidFill>
                <a:ea typeface="Arial" pitchFamily="-65" charset="0"/>
                <a:cs typeface="Arial" pitchFamily="-65" charset="0"/>
              </a:rPr>
              <a:t>Helping students succeed through the equivalent of the first semester (12–15 credit hours) can dramatically improve subsequent success rates.</a:t>
            </a:r>
          </a:p>
          <a:p>
            <a:pPr lvl="1" indent="-400050">
              <a:buFont typeface="Arial" pitchFamily="-65" charset="0"/>
              <a:buNone/>
            </a:pPr>
            <a:endParaRPr lang="en-US" sz="3200" b="1">
              <a:solidFill>
                <a:schemeClr val="accent1"/>
              </a:solidFill>
              <a:ea typeface="Arial" pitchFamily="-65" charset="0"/>
              <a:cs typeface="Arial" pitchFamily="-65" charset="0"/>
            </a:endParaRPr>
          </a:p>
          <a:p>
            <a:pPr lvl="1" indent="-400050"/>
            <a:r>
              <a:rPr lang="en-US" sz="3200" b="1">
                <a:solidFill>
                  <a:schemeClr val="accent2"/>
                </a:solidFill>
                <a:ea typeface="Arial" pitchFamily="-65" charset="0"/>
                <a:cs typeface="Arial" pitchFamily="-65" charset="0"/>
              </a:rPr>
              <a:t>Helping students complete their first developmental course can dramatically improve subsequent success rates.</a:t>
            </a:r>
          </a:p>
        </p:txBody>
      </p:sp>
      <p:sp>
        <p:nvSpPr>
          <p:cNvPr id="23555" name="Footer Placeholder 3"/>
          <p:cNvSpPr txBox="1">
            <a:spLocks noGrp="1"/>
          </p:cNvSpPr>
          <p:nvPr/>
        </p:nvSpPr>
        <p:spPr bwMode="auto">
          <a:xfrm>
            <a:off x="152400" y="6400800"/>
            <a:ext cx="8394700" cy="457200"/>
          </a:xfrm>
          <a:prstGeom prst="rect">
            <a:avLst/>
          </a:prstGeom>
          <a:noFill/>
          <a:ln w="9525">
            <a:noFill/>
            <a:miter lim="800000"/>
            <a:headEnd/>
            <a:tailEnd/>
          </a:ln>
        </p:spPr>
        <p:txBody>
          <a:bodyPr>
            <a:prstTxWarp prst="textNoShape">
              <a:avLst/>
            </a:prstTxWarp>
          </a:bodyPr>
          <a:lstStyle/>
          <a:p>
            <a:endParaRPr lang="en-US" sz="1300" b="1">
              <a:solidFill>
                <a:srgbClr val="762617"/>
              </a:solidFill>
              <a:latin typeface="Arial Narrow" pitchFamily="-65" charset="0"/>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783772" y="2362200"/>
            <a:ext cx="7291874" cy="2554545"/>
          </a:xfrm>
          <a:prstGeom prst="rect">
            <a:avLst/>
          </a:prstGeom>
          <a:noFill/>
        </p:spPr>
        <p:txBody>
          <a:bodyPr wrap="square" rtlCol="0">
            <a:spAutoFit/>
          </a:bodyPr>
          <a:lstStyle/>
          <a:p>
            <a:pPr algn="ctr"/>
            <a:r>
              <a:rPr lang="en-US" sz="3200" b="1" dirty="0" smtClean="0">
                <a:solidFill>
                  <a:srgbClr val="00427A"/>
                </a:solidFill>
                <a:latin typeface="+mj-lt"/>
              </a:rPr>
              <a:t>Relatively small numbers of students are experiencing high impact practices, but for those who do, we consistently see higher levels of engagement.</a:t>
            </a:r>
          </a:p>
        </p:txBody>
      </p:sp>
      <p:sp>
        <p:nvSpPr>
          <p:cNvPr id="5" name="TextBox 4"/>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0956288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57350" y="1371600"/>
            <a:ext cx="5724525" cy="1079500"/>
          </a:xfrm>
          <a:prstGeom prst="rect">
            <a:avLst/>
          </a:prstGeom>
        </p:spPr>
        <p:txBody>
          <a:bodyPr>
            <a:normAutofit/>
          </a:bodyPr>
          <a:lstStyle/>
          <a:p>
            <a:r>
              <a:rPr lang="en-US" sz="4000" b="1" dirty="0" smtClean="0"/>
              <a:t>So now what?</a:t>
            </a:r>
            <a:endParaRPr lang="en-US" sz="4000" b="1" dirty="0"/>
          </a:p>
        </p:txBody>
      </p:sp>
      <p:sp>
        <p:nvSpPr>
          <p:cNvPr id="4" name="TextBox 3"/>
          <p:cNvSpPr txBox="1"/>
          <p:nvPr/>
        </p:nvSpPr>
        <p:spPr>
          <a:xfrm>
            <a:off x="783772" y="2906236"/>
            <a:ext cx="7291874" cy="2062103"/>
          </a:xfrm>
          <a:prstGeom prst="rect">
            <a:avLst/>
          </a:prstGeom>
          <a:noFill/>
        </p:spPr>
        <p:txBody>
          <a:bodyPr wrap="square" rtlCol="0">
            <a:spAutoFit/>
          </a:bodyPr>
          <a:lstStyle/>
          <a:p>
            <a:pPr algn="ctr"/>
            <a:r>
              <a:rPr lang="en-US" sz="3200" b="1" dirty="0" smtClean="0">
                <a:solidFill>
                  <a:srgbClr val="00427A"/>
                </a:solidFill>
                <a:latin typeface="+mj-lt"/>
              </a:rPr>
              <a:t>Let’s look a bit deeper.  Are we implementing high-impact practices for students who need them the most?</a:t>
            </a:r>
          </a:p>
        </p:txBody>
      </p:sp>
      <p:sp>
        <p:nvSpPr>
          <p:cNvPr id="5" name="TextBox 4"/>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10834032"/>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57350" y="762000"/>
            <a:ext cx="5724525" cy="1079500"/>
          </a:xfrm>
          <a:prstGeom prst="rect">
            <a:avLst/>
          </a:prstGeom>
        </p:spPr>
        <p:txBody>
          <a:bodyPr>
            <a:normAutofit/>
          </a:bodyPr>
          <a:lstStyle/>
          <a:p>
            <a:r>
              <a:rPr lang="en-US" sz="4000" b="1" dirty="0" smtClean="0"/>
              <a:t>Subgroup Analysis</a:t>
            </a:r>
            <a:endParaRPr lang="en-US" sz="4000" b="1" dirty="0"/>
          </a:p>
        </p:txBody>
      </p:sp>
      <p:sp>
        <p:nvSpPr>
          <p:cNvPr id="4" name="TextBox 3"/>
          <p:cNvSpPr txBox="1"/>
          <p:nvPr/>
        </p:nvSpPr>
        <p:spPr>
          <a:xfrm>
            <a:off x="783772" y="1905000"/>
            <a:ext cx="7291874" cy="2062103"/>
          </a:xfrm>
          <a:prstGeom prst="rect">
            <a:avLst/>
          </a:prstGeom>
          <a:noFill/>
        </p:spPr>
        <p:txBody>
          <a:bodyPr wrap="square" rtlCol="0">
            <a:spAutoFit/>
          </a:bodyPr>
          <a:lstStyle/>
          <a:p>
            <a:pPr algn="ctr"/>
            <a:r>
              <a:rPr lang="en-US" sz="3200" b="1" dirty="0" smtClean="0">
                <a:solidFill>
                  <a:srgbClr val="00427A"/>
                </a:solidFill>
                <a:latin typeface="+mj-lt"/>
              </a:rPr>
              <a:t>30% of Oregon </a:t>
            </a:r>
            <a:r>
              <a:rPr lang="en-US" sz="3200" b="1" dirty="0">
                <a:solidFill>
                  <a:srgbClr val="00427A"/>
                </a:solidFill>
                <a:latin typeface="+mj-lt"/>
              </a:rPr>
              <a:t>D</a:t>
            </a:r>
            <a:r>
              <a:rPr lang="en-US" sz="3200" b="1" dirty="0" smtClean="0">
                <a:solidFill>
                  <a:srgbClr val="00427A"/>
                </a:solidFill>
                <a:latin typeface="+mj-lt"/>
              </a:rPr>
              <a:t>evelopmental </a:t>
            </a:r>
            <a:r>
              <a:rPr lang="en-US" sz="3200" b="1" dirty="0">
                <a:solidFill>
                  <a:srgbClr val="00427A"/>
                </a:solidFill>
                <a:latin typeface="+mj-lt"/>
              </a:rPr>
              <a:t>S</a:t>
            </a:r>
            <a:r>
              <a:rPr lang="en-US" sz="3200" b="1" dirty="0" smtClean="0">
                <a:solidFill>
                  <a:srgbClr val="00427A"/>
                </a:solidFill>
                <a:latin typeface="+mj-lt"/>
              </a:rPr>
              <a:t>tudents reported experiencing a student success course during their first term.</a:t>
            </a:r>
          </a:p>
        </p:txBody>
      </p:sp>
      <p:sp>
        <p:nvSpPr>
          <p:cNvPr id="5" name="TextBox 4"/>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
        <p:nvSpPr>
          <p:cNvPr id="6" name="TextBox 5"/>
          <p:cNvSpPr txBox="1"/>
          <p:nvPr/>
        </p:nvSpPr>
        <p:spPr>
          <a:xfrm>
            <a:off x="783772" y="4343400"/>
            <a:ext cx="7291874" cy="2062103"/>
          </a:xfrm>
          <a:prstGeom prst="rect">
            <a:avLst/>
          </a:prstGeom>
          <a:noFill/>
        </p:spPr>
        <p:txBody>
          <a:bodyPr wrap="square" rtlCol="0">
            <a:spAutoFit/>
          </a:bodyPr>
          <a:lstStyle/>
          <a:p>
            <a:pPr algn="ctr"/>
            <a:r>
              <a:rPr lang="en-US" sz="3200" b="1" dirty="0" smtClean="0">
                <a:solidFill>
                  <a:srgbClr val="00427A"/>
                </a:solidFill>
                <a:latin typeface="+mj-lt"/>
              </a:rPr>
              <a:t>17% of Oregon Non-Developmental students reported experiencing a student success course during their first term.</a:t>
            </a:r>
          </a:p>
        </p:txBody>
      </p:sp>
      <p:sp>
        <p:nvSpPr>
          <p:cNvPr id="7" name="TextBox 6"/>
          <p:cNvSpPr txBox="1"/>
          <p:nvPr/>
        </p:nvSpPr>
        <p:spPr>
          <a:xfrm>
            <a:off x="1371600" y="6627168"/>
            <a:ext cx="2914650" cy="230832"/>
          </a:xfrm>
          <a:prstGeom prst="rect">
            <a:avLst/>
          </a:prstGeom>
          <a:noFill/>
        </p:spPr>
        <p:txBody>
          <a:bodyPr wrap="square" rtlCol="0">
            <a:spAutoFit/>
          </a:bodyPr>
          <a:lstStyle/>
          <a:p>
            <a:r>
              <a:rPr lang="en-US" sz="900" i="1" dirty="0">
                <a:solidFill>
                  <a:prstClr val="black"/>
                </a:solidFill>
              </a:rPr>
              <a:t>Source: </a:t>
            </a:r>
            <a:r>
              <a:rPr lang="en-US" sz="900" i="1" dirty="0" smtClean="0">
                <a:solidFill>
                  <a:prstClr val="black"/>
                </a:solidFill>
              </a:rPr>
              <a:t>2014 </a:t>
            </a:r>
            <a:r>
              <a:rPr lang="en-US" sz="900" i="1" dirty="0">
                <a:solidFill>
                  <a:prstClr val="black"/>
                </a:solidFill>
              </a:rPr>
              <a:t>CCSSE data</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248225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404224" cy="1066800"/>
          </a:xfrm>
        </p:spPr>
        <p:txBody>
          <a:bodyPr>
            <a:noAutofit/>
          </a:bodyPr>
          <a:lstStyle/>
          <a:p>
            <a:r>
              <a:rPr lang="en-US" sz="2400" b="1" dirty="0" smtClean="0"/>
              <a:t>2014 Oregon </a:t>
            </a:r>
            <a:r>
              <a:rPr lang="en-US" sz="2400" b="1" i="1" dirty="0" smtClean="0"/>
              <a:t>CCSSE</a:t>
            </a:r>
            <a:r>
              <a:rPr lang="en-US" sz="2400" b="1" dirty="0" smtClean="0"/>
              <a:t> </a:t>
            </a:r>
            <a:r>
              <a:rPr lang="en-US" sz="2400" b="1" dirty="0"/>
              <a:t>Benchmark Scores </a:t>
            </a:r>
            <a:r>
              <a:rPr lang="en-US" sz="2400" b="1" dirty="0" smtClean="0"/>
              <a:t>For Student </a:t>
            </a:r>
            <a:r>
              <a:rPr lang="en-US" sz="2400" b="1" dirty="0"/>
              <a:t>Success </a:t>
            </a:r>
            <a:r>
              <a:rPr lang="en-US" sz="2400" b="1" dirty="0" smtClean="0"/>
              <a:t>Course Participation – By Dev Status</a:t>
            </a:r>
            <a:endParaRPr lang="en-US" sz="2400" b="1" dirty="0"/>
          </a:p>
        </p:txBody>
      </p:sp>
      <p:graphicFrame>
        <p:nvGraphicFramePr>
          <p:cNvPr id="5" name="Content Placeholder 4"/>
          <p:cNvGraphicFramePr>
            <a:graphicFrameLocks noGrp="1"/>
          </p:cNvGraphicFramePr>
          <p:nvPr>
            <p:ph idx="1"/>
            <p:extLst/>
          </p:nvPr>
        </p:nvGraphicFramePr>
        <p:xfrm>
          <a:off x="381000" y="1676400"/>
          <a:ext cx="8534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371600" y="6627168"/>
            <a:ext cx="2914650" cy="230832"/>
          </a:xfrm>
          <a:prstGeom prst="rect">
            <a:avLst/>
          </a:prstGeom>
          <a:noFill/>
        </p:spPr>
        <p:txBody>
          <a:bodyPr wrap="square" rtlCol="0">
            <a:spAutoFit/>
          </a:bodyPr>
          <a:lstStyle/>
          <a:p>
            <a:r>
              <a:rPr lang="en-US" sz="900" i="1" dirty="0">
                <a:solidFill>
                  <a:prstClr val="black"/>
                </a:solidFill>
              </a:rPr>
              <a:t>Source: </a:t>
            </a:r>
            <a:r>
              <a:rPr lang="en-US" sz="900" i="1" dirty="0" smtClean="0">
                <a:solidFill>
                  <a:prstClr val="black"/>
                </a:solidFill>
              </a:rPr>
              <a:t>2014 </a:t>
            </a:r>
            <a:r>
              <a:rPr lang="en-US" sz="900" i="1" dirty="0">
                <a:solidFill>
                  <a:prstClr val="black"/>
                </a:solidFill>
              </a:rPr>
              <a:t>CCSSE data</a:t>
            </a:r>
          </a:p>
        </p:txBody>
      </p:sp>
      <p:sp>
        <p:nvSpPr>
          <p:cNvPr id="6" name="TextBox 5"/>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9323442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76400"/>
            <a:ext cx="9144000" cy="2590800"/>
          </a:xfrm>
        </p:spPr>
        <p:txBody>
          <a:bodyPr>
            <a:normAutofit/>
          </a:bodyPr>
          <a:lstStyle/>
          <a:p>
            <a:r>
              <a:rPr lang="en-US" sz="3200" b="1" dirty="0" smtClean="0"/>
              <a:t>Does a student success course differentially affect </a:t>
            </a:r>
            <a:r>
              <a:rPr lang="en-US" sz="3200" b="1" dirty="0"/>
              <a:t>d</a:t>
            </a:r>
            <a:r>
              <a:rPr lang="en-US" sz="3200" b="1" dirty="0" smtClean="0"/>
              <a:t>evelopmental </a:t>
            </a:r>
            <a:r>
              <a:rPr lang="en-US" sz="3200" b="1" dirty="0"/>
              <a:t>e</a:t>
            </a:r>
            <a:r>
              <a:rPr lang="en-US" sz="3200" b="1" dirty="0" smtClean="0"/>
              <a:t>ducation students vs. non-developmental education students?</a:t>
            </a:r>
            <a:endParaRPr lang="en-US" sz="3200" b="1" dirty="0"/>
          </a:p>
        </p:txBody>
      </p:sp>
      <p:sp>
        <p:nvSpPr>
          <p:cNvPr id="4" name="TextBox 3"/>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294935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What other points of data do you need to explore to make this more informative?</a:t>
            </a:r>
            <a:endParaRPr lang="en-US" sz="2400"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solidFill>
                  <a:schemeClr val="tx2"/>
                </a:solidFill>
              </a:rPr>
              <a:t>Success rates between the student types</a:t>
            </a:r>
          </a:p>
          <a:p>
            <a:pPr>
              <a:buFont typeface="Arial" panose="020B0604020202020204" pitchFamily="34" charset="0"/>
              <a:buChar char="•"/>
            </a:pPr>
            <a:r>
              <a:rPr lang="en-US" dirty="0" smtClean="0">
                <a:solidFill>
                  <a:schemeClr val="tx2"/>
                </a:solidFill>
              </a:rPr>
              <a:t>Success rates between the student types based on having the course or not</a:t>
            </a:r>
          </a:p>
          <a:p>
            <a:pPr>
              <a:buFont typeface="Arial" panose="020B0604020202020204" pitchFamily="34" charset="0"/>
              <a:buChar char="•"/>
            </a:pPr>
            <a:r>
              <a:rPr lang="en-US" dirty="0" smtClean="0">
                <a:solidFill>
                  <a:schemeClr val="tx2"/>
                </a:solidFill>
              </a:rPr>
              <a:t>Other demographic information for the student groups</a:t>
            </a:r>
          </a:p>
          <a:p>
            <a:pPr>
              <a:buFont typeface="Arial" panose="020B0604020202020204" pitchFamily="34" charset="0"/>
              <a:buChar char="•"/>
            </a:pPr>
            <a:r>
              <a:rPr lang="en-US" dirty="0" smtClean="0">
                <a:solidFill>
                  <a:schemeClr val="tx2"/>
                </a:solidFill>
              </a:rPr>
              <a:t>Whether students in the student success course groups were receiving other services</a:t>
            </a:r>
          </a:p>
          <a:p>
            <a:pPr>
              <a:buFont typeface="Arial" panose="020B0604020202020204" pitchFamily="34" charset="0"/>
              <a:buChar char="•"/>
            </a:pPr>
            <a:r>
              <a:rPr lang="en-US" dirty="0" smtClean="0">
                <a:solidFill>
                  <a:schemeClr val="tx2"/>
                </a:solidFill>
              </a:rPr>
              <a:t>Etc…..</a:t>
            </a:r>
          </a:p>
          <a:p>
            <a:pPr marL="0" indent="0">
              <a:buNone/>
            </a:pPr>
            <a:endParaRPr lang="en-US" dirty="0">
              <a:solidFill>
                <a:schemeClr val="tx2"/>
              </a:solidFill>
            </a:endParaRPr>
          </a:p>
        </p:txBody>
      </p:sp>
      <p:sp>
        <p:nvSpPr>
          <p:cNvPr id="4" name="TextBox 3"/>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9495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itle 1"/>
          <p:cNvSpPr>
            <a:spLocks noGrp="1"/>
          </p:cNvSpPr>
          <p:nvPr>
            <p:ph type="title"/>
          </p:nvPr>
        </p:nvSpPr>
        <p:spPr>
          <a:xfrm>
            <a:off x="381000" y="609600"/>
            <a:ext cx="7543800" cy="838200"/>
          </a:xfrm>
        </p:spPr>
        <p:txBody>
          <a:bodyPr/>
          <a:lstStyle/>
          <a:p>
            <a:r>
              <a:rPr lang="en-US" sz="2900">
                <a:latin typeface="Arial" pitchFamily="-65" charset="0"/>
              </a:rPr>
              <a:t>Design Principles for Effective Practice</a:t>
            </a:r>
          </a:p>
        </p:txBody>
      </p:sp>
      <p:sp>
        <p:nvSpPr>
          <p:cNvPr id="3" name="Content Placeholder 2"/>
          <p:cNvSpPr>
            <a:spLocks noGrp="1"/>
          </p:cNvSpPr>
          <p:nvPr>
            <p:ph idx="1"/>
          </p:nvPr>
        </p:nvSpPr>
        <p:spPr>
          <a:xfrm>
            <a:off x="304800" y="1295400"/>
            <a:ext cx="5181600" cy="4902200"/>
          </a:xfrm>
        </p:spPr>
        <p:txBody>
          <a:bodyPr>
            <a:normAutofit/>
          </a:bodyPr>
          <a:lstStyle/>
          <a:p>
            <a:pPr>
              <a:buFont typeface="Arial" pitchFamily="-108" charset="0"/>
              <a:buChar char="•"/>
              <a:defRPr/>
            </a:pPr>
            <a:r>
              <a:rPr lang="en-US" dirty="0">
                <a:ea typeface="ＭＳ Ｐゴシック" pitchFamily="-108" charset="-128"/>
                <a:cs typeface="ＭＳ Ｐゴシック" pitchFamily="-108" charset="-128"/>
              </a:rPr>
              <a:t>A strong start</a:t>
            </a:r>
          </a:p>
          <a:p>
            <a:pPr>
              <a:buFont typeface="Arial" pitchFamily="-108" charset="0"/>
              <a:buChar char="•"/>
              <a:defRPr/>
            </a:pPr>
            <a:r>
              <a:rPr lang="en-US" b="1" dirty="0">
                <a:ea typeface="ＭＳ Ｐゴシック" pitchFamily="-108" charset="-128"/>
                <a:cs typeface="ＭＳ Ｐゴシック" pitchFamily="-108" charset="-128"/>
              </a:rPr>
              <a:t>Clear, coherent pathways</a:t>
            </a:r>
            <a:endParaRPr lang="en-US" b="1" dirty="0" smtClean="0">
              <a:ea typeface="ＭＳ Ｐゴシック" pitchFamily="-108" charset="-128"/>
              <a:cs typeface="ＭＳ Ｐゴシック" pitchFamily="-108" charset="-128"/>
            </a:endParaRPr>
          </a:p>
          <a:p>
            <a:pPr>
              <a:buFont typeface="Arial" pitchFamily="-108" charset="0"/>
              <a:buChar char="•"/>
              <a:defRPr/>
            </a:pPr>
            <a:r>
              <a:rPr lang="en-US" dirty="0" smtClean="0">
                <a:ea typeface="ＭＳ Ｐゴシック" pitchFamily="-108" charset="-128"/>
                <a:cs typeface="ＭＳ Ｐゴシック" pitchFamily="-108" charset="-128"/>
              </a:rPr>
              <a:t>High </a:t>
            </a:r>
            <a:r>
              <a:rPr lang="en-US" dirty="0">
                <a:ea typeface="ＭＳ Ｐゴシック" pitchFamily="-108" charset="-128"/>
                <a:cs typeface="ＭＳ Ｐゴシック" pitchFamily="-108" charset="-128"/>
              </a:rPr>
              <a:t>expectations and high support</a:t>
            </a:r>
            <a:endParaRPr lang="en-US" dirty="0" smtClean="0">
              <a:ea typeface="ＭＳ Ｐゴシック" pitchFamily="-108" charset="-128"/>
              <a:cs typeface="ＭＳ Ｐゴシック" pitchFamily="-108" charset="-128"/>
            </a:endParaRPr>
          </a:p>
          <a:p>
            <a:pPr>
              <a:buFont typeface="Arial" pitchFamily="-108" charset="0"/>
              <a:buChar char="•"/>
              <a:defRPr/>
            </a:pPr>
            <a:r>
              <a:rPr lang="en-US" dirty="0" smtClean="0">
                <a:ea typeface="ＭＳ Ｐゴシック" pitchFamily="-108" charset="-128"/>
                <a:cs typeface="ＭＳ Ｐゴシック" pitchFamily="-108" charset="-128"/>
              </a:rPr>
              <a:t>Integrated support</a:t>
            </a:r>
          </a:p>
          <a:p>
            <a:pPr>
              <a:buFont typeface="Arial" pitchFamily="-108" charset="0"/>
              <a:buChar char="•"/>
              <a:defRPr/>
            </a:pPr>
            <a:r>
              <a:rPr lang="en-US" dirty="0" smtClean="0">
                <a:ea typeface="ＭＳ Ｐゴシック" pitchFamily="-108" charset="-128"/>
                <a:cs typeface="ＭＳ Ｐゴシック" pitchFamily="-108" charset="-128"/>
              </a:rPr>
              <a:t>Intensive </a:t>
            </a:r>
            <a:r>
              <a:rPr lang="en-US" dirty="0">
                <a:ea typeface="ＭＳ Ｐゴシック" pitchFamily="-108" charset="-128"/>
                <a:cs typeface="ＭＳ Ｐゴシック" pitchFamily="-108" charset="-128"/>
              </a:rPr>
              <a:t>student </a:t>
            </a:r>
            <a:r>
              <a:rPr lang="en-US" dirty="0" smtClean="0">
                <a:ea typeface="ＭＳ Ｐゴシック" pitchFamily="-108" charset="-128"/>
                <a:cs typeface="ＭＳ Ｐゴシック" pitchFamily="-108" charset="-128"/>
              </a:rPr>
              <a:t>engagement</a:t>
            </a:r>
          </a:p>
          <a:p>
            <a:pPr>
              <a:buFont typeface="Arial" pitchFamily="-108" charset="0"/>
              <a:buChar char="•"/>
              <a:defRPr/>
            </a:pPr>
            <a:r>
              <a:rPr lang="en-US" dirty="0" smtClean="0">
                <a:ea typeface="ＭＳ Ｐゴシック" pitchFamily="-108" charset="-128"/>
                <a:cs typeface="ＭＳ Ｐゴシック" pitchFamily="-108" charset="-128"/>
              </a:rPr>
              <a:t>Learning in context</a:t>
            </a:r>
          </a:p>
          <a:p>
            <a:pPr>
              <a:buFont typeface="Arial" pitchFamily="-108" charset="0"/>
              <a:buChar char="•"/>
              <a:defRPr/>
            </a:pPr>
            <a:r>
              <a:rPr lang="en-US" dirty="0" smtClean="0">
                <a:ea typeface="ＭＳ Ｐゴシック" pitchFamily="-108" charset="-128"/>
                <a:cs typeface="ＭＳ Ｐゴシック" pitchFamily="-108" charset="-128"/>
              </a:rPr>
              <a:t>Accelerated learning</a:t>
            </a:r>
          </a:p>
          <a:p>
            <a:pPr>
              <a:buFont typeface="Arial" pitchFamily="-108" charset="0"/>
              <a:buChar char="•"/>
              <a:defRPr/>
            </a:pPr>
            <a:r>
              <a:rPr lang="en-US" dirty="0">
                <a:ea typeface="ＭＳ Ｐゴシック" pitchFamily="-108" charset="-128"/>
                <a:cs typeface="ＭＳ Ｐゴシック" pitchFamily="-108" charset="-128"/>
              </a:rPr>
              <a:t>Design for scale</a:t>
            </a:r>
          </a:p>
          <a:p>
            <a:pPr>
              <a:buFont typeface="Arial" pitchFamily="-108" charset="0"/>
              <a:buChar char="•"/>
              <a:defRPr/>
            </a:pPr>
            <a:r>
              <a:rPr lang="en-US" dirty="0">
                <a:ea typeface="ＭＳ Ｐゴシック" pitchFamily="-108" charset="-128"/>
                <a:cs typeface="ＭＳ Ｐゴシック" pitchFamily="-108" charset="-128"/>
              </a:rPr>
              <a:t>Professional Development</a:t>
            </a:r>
          </a:p>
        </p:txBody>
      </p:sp>
      <p:pic>
        <p:nvPicPr>
          <p:cNvPr id="52228" name="Picture 4"/>
          <p:cNvPicPr>
            <a:picLocks noChangeAspect="1"/>
          </p:cNvPicPr>
          <p:nvPr/>
        </p:nvPicPr>
        <p:blipFill>
          <a:blip r:embed="rId3"/>
          <a:srcRect/>
          <a:stretch>
            <a:fillRect/>
          </a:stretch>
        </p:blipFill>
        <p:spPr bwMode="auto">
          <a:xfrm>
            <a:off x="5638800" y="1444625"/>
            <a:ext cx="3124200" cy="4691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472625"/>
            <a:ext cx="8915400" cy="584776"/>
          </a:xfrm>
          <a:prstGeom prst="rect">
            <a:avLst/>
          </a:prstGeom>
          <a:noFill/>
        </p:spPr>
        <p:txBody>
          <a:bodyPr wrap="square" rtlCol="0">
            <a:spAutoFit/>
          </a:bodyPr>
          <a:lstStyle/>
          <a:p>
            <a:pPr algn="ctr"/>
            <a:r>
              <a:rPr lang="en-US" sz="3200" b="1" dirty="0" smtClean="0">
                <a:solidFill>
                  <a:schemeClr val="accent1"/>
                </a:solidFill>
                <a:latin typeface="Arial" pitchFamily="34" charset="0"/>
              </a:rPr>
              <a:t>Sharing Promising Practices</a:t>
            </a:r>
            <a:endParaRPr lang="en-US" sz="3200" b="1" i="1" dirty="0" smtClean="0">
              <a:solidFill>
                <a:schemeClr val="accent1"/>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284142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0"/>
          <p:cNvSpPr>
            <a:spLocks noGrp="1"/>
          </p:cNvSpPr>
          <p:nvPr>
            <p:ph type="title"/>
          </p:nvPr>
        </p:nvSpPr>
        <p:spPr/>
        <p:txBody>
          <a:bodyPr>
            <a:normAutofit/>
          </a:bodyPr>
          <a:lstStyle/>
          <a:p>
            <a:r>
              <a:rPr lang="en-US" sz="3200" b="1" dirty="0" smtClean="0"/>
              <a:t>Chemeketa Community College </a:t>
            </a:r>
            <a:br>
              <a:rPr lang="en-US" sz="3200" b="1" dirty="0" smtClean="0"/>
            </a:br>
            <a:endParaRPr lang="en-US" sz="3200" b="1" dirty="0">
              <a:solidFill>
                <a:schemeClr val="tx2"/>
              </a:solidFill>
            </a:endParaRPr>
          </a:p>
        </p:txBody>
      </p:sp>
      <p:sp>
        <p:nvSpPr>
          <p:cNvPr id="3" name="Content Placeholder 2"/>
          <p:cNvSpPr>
            <a:spLocks noGrp="1"/>
          </p:cNvSpPr>
          <p:nvPr>
            <p:ph idx="1"/>
          </p:nvPr>
        </p:nvSpPr>
        <p:spPr>
          <a:xfrm>
            <a:off x="533400" y="1828800"/>
            <a:ext cx="7613650" cy="4279900"/>
          </a:xfrm>
        </p:spPr>
        <p:txBody>
          <a:bodyPr/>
          <a:lstStyle/>
          <a:p>
            <a:pPr marL="0" indent="0" algn="ctr">
              <a:buNone/>
            </a:pPr>
            <a:r>
              <a:rPr lang="en-US" sz="2800" b="1" dirty="0">
                <a:solidFill>
                  <a:schemeClr val="tx2"/>
                </a:solidFill>
              </a:rPr>
              <a:t>What </a:t>
            </a:r>
            <a:r>
              <a:rPr lang="en-US" sz="2800" b="1" dirty="0" smtClean="0">
                <a:solidFill>
                  <a:schemeClr val="tx2"/>
                </a:solidFill>
              </a:rPr>
              <a:t>We Discovered in the Data</a:t>
            </a:r>
          </a:p>
          <a:p>
            <a:pPr marL="0" indent="0" algn="ctr">
              <a:buNone/>
            </a:pPr>
            <a:endParaRPr lang="en-US" sz="2800" b="1" dirty="0" smtClean="0">
              <a:solidFill>
                <a:schemeClr val="tx2"/>
              </a:solidFill>
            </a:endParaRPr>
          </a:p>
          <a:p>
            <a:pPr>
              <a:buFont typeface="Wingdings" panose="05000000000000000000" pitchFamily="2" charset="2"/>
              <a:buChar char="§"/>
            </a:pPr>
            <a:r>
              <a:rPr lang="en-US" dirty="0" smtClean="0"/>
              <a:t>The majority of entering students arrive at the college intending to succeed and believe they have the motivation to do so</a:t>
            </a:r>
          </a:p>
          <a:p>
            <a:pPr marL="0" indent="0">
              <a:buNone/>
            </a:pPr>
            <a:endParaRPr lang="en-US" dirty="0" smtClean="0"/>
          </a:p>
          <a:p>
            <a:pPr>
              <a:buFont typeface="Wingdings" panose="05000000000000000000" pitchFamily="2" charset="2"/>
              <a:buChar char="§"/>
            </a:pPr>
            <a:r>
              <a:rPr lang="en-US" dirty="0" smtClean="0"/>
              <a:t>Engage early and engage often </a:t>
            </a:r>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Academic Advising</a:t>
            </a:r>
          </a:p>
          <a:p>
            <a:pPr marL="0" indent="0">
              <a:buNone/>
            </a:pPr>
            <a:endParaRPr lang="en-US" dirty="0" smtClean="0"/>
          </a:p>
          <a:p>
            <a:pPr>
              <a:buFont typeface="Wingdings" panose="05000000000000000000" pitchFamily="2" charset="2"/>
              <a:buChar char="§"/>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71727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b="1" dirty="0" err="1"/>
              <a:t>Chemeketa</a:t>
            </a:r>
            <a:r>
              <a:rPr lang="en-US" b="1" dirty="0"/>
              <a:t> Community College</a:t>
            </a:r>
            <a:r>
              <a:rPr lang="en-US" sz="3200" b="1" dirty="0"/>
              <a:t/>
            </a:r>
            <a:br>
              <a:rPr lang="en-US" sz="3200" b="1" dirty="0"/>
            </a:br>
            <a:endParaRPr lang="en-US" sz="3200" b="1" dirty="0">
              <a:solidFill>
                <a:schemeClr val="tx2"/>
              </a:solidFill>
            </a:endParaRPr>
          </a:p>
        </p:txBody>
      </p:sp>
      <p:sp>
        <p:nvSpPr>
          <p:cNvPr id="12" name="Content Placeholder 11"/>
          <p:cNvSpPr>
            <a:spLocks noGrp="1"/>
          </p:cNvSpPr>
          <p:nvPr>
            <p:ph idx="1"/>
          </p:nvPr>
        </p:nvSpPr>
        <p:spPr>
          <a:xfrm>
            <a:off x="609600" y="1600200"/>
            <a:ext cx="7613650" cy="4279900"/>
          </a:xfrm>
        </p:spPr>
        <p:txBody>
          <a:bodyPr/>
          <a:lstStyle/>
          <a:p>
            <a:pPr>
              <a:buFont typeface="Wingdings" panose="05000000000000000000" pitchFamily="2" charset="2"/>
              <a:buChar char="§"/>
            </a:pPr>
            <a:endParaRPr lang="en-US" sz="2000" b="1" dirty="0" smtClean="0">
              <a:solidFill>
                <a:srgbClr val="9F3A0D"/>
              </a:solidFill>
            </a:endParaRPr>
          </a:p>
          <a:p>
            <a:pPr marL="0" indent="0" algn="ctr">
              <a:buNone/>
            </a:pPr>
            <a:r>
              <a:rPr lang="en-US" sz="2800" b="1" dirty="0" smtClean="0">
                <a:solidFill>
                  <a:schemeClr val="tx2"/>
                </a:solidFill>
              </a:rPr>
              <a:t>What We Did As A Result of What We Saw in Our Data</a:t>
            </a:r>
            <a:endParaRPr lang="en-US" sz="2000" b="1" dirty="0">
              <a:solidFill>
                <a:schemeClr val="tx2"/>
              </a:solidFill>
            </a:endParaRPr>
          </a:p>
          <a:p>
            <a:pPr>
              <a:buFont typeface="Wingdings" panose="05000000000000000000" pitchFamily="2" charset="2"/>
              <a:buChar char="§"/>
            </a:pPr>
            <a:r>
              <a:rPr lang="en-US" dirty="0" smtClean="0"/>
              <a:t>A deeper dive at the data … by disaggregating the data we were able to look at results by age, ethnicity, gender, and enrollment status to identify any gaps</a:t>
            </a:r>
          </a:p>
          <a:p>
            <a:pPr>
              <a:buFont typeface="Wingdings" panose="05000000000000000000" pitchFamily="2" charset="2"/>
              <a:buChar char="§"/>
            </a:pPr>
            <a:r>
              <a:rPr lang="en-US" dirty="0" smtClean="0"/>
              <a:t>Presented results in functional meetings that include faculty, exempt, and classified employees</a:t>
            </a:r>
          </a:p>
          <a:p>
            <a:pPr>
              <a:buFont typeface="Wingdings" panose="05000000000000000000" pitchFamily="2" charset="2"/>
              <a:buChar char="§"/>
            </a:pPr>
            <a:r>
              <a:rPr lang="en-US" dirty="0" smtClean="0"/>
              <a:t>Results posted online </a:t>
            </a:r>
          </a:p>
          <a:p>
            <a:pPr>
              <a:buFont typeface="Wingdings" panose="05000000000000000000" pitchFamily="2" charset="2"/>
              <a:buChar char="§"/>
            </a:pPr>
            <a:endParaRPr lang="en-US" sz="2000" b="1" dirty="0" smtClean="0">
              <a:solidFill>
                <a:schemeClr val="tx2"/>
              </a:solidFill>
            </a:endParaRPr>
          </a:p>
          <a:p>
            <a:pPr>
              <a:buFont typeface="Wingdings" panose="05000000000000000000" pitchFamily="2" charset="2"/>
              <a:buChar char="§"/>
            </a:pPr>
            <a:endParaRPr lang="en-US" sz="2000" b="1" dirty="0">
              <a:solidFill>
                <a:schemeClr val="tx2"/>
              </a:solidFill>
            </a:endParaRPr>
          </a:p>
          <a:p>
            <a:pPr>
              <a:buFont typeface="Wingdings" panose="05000000000000000000" pitchFamily="2" charset="2"/>
              <a:buChar char="§"/>
            </a:pPr>
            <a:endParaRPr lang="en-US" sz="2000" b="1" dirty="0" smtClean="0">
              <a:solidFill>
                <a:schemeClr val="tx2"/>
              </a:solidFill>
            </a:endParaRPr>
          </a:p>
          <a:p>
            <a:pPr>
              <a:buFont typeface="Wingdings" panose="05000000000000000000" pitchFamily="2" charset="2"/>
              <a:buChar char="§"/>
            </a:pPr>
            <a:endParaRPr lang="en-US" sz="2000" b="1" dirty="0">
              <a:solidFill>
                <a:schemeClr val="tx2"/>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006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829800" cy="1651000"/>
          </a:xfrm>
        </p:spPr>
        <p:txBody>
          <a:bodyPr>
            <a:normAutofit/>
          </a:bodyPr>
          <a:lstStyle/>
          <a:p>
            <a:pPr algn="l"/>
            <a:r>
              <a:rPr lang="en-US" sz="3200" b="1" dirty="0" smtClean="0"/>
              <a:t>Group Discussion</a:t>
            </a:r>
            <a:endParaRPr lang="en-US" sz="3200" b="1" i="1" dirty="0"/>
          </a:p>
        </p:txBody>
      </p:sp>
      <p:sp>
        <p:nvSpPr>
          <p:cNvPr id="4" name="TextBox 3"/>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
        <p:nvSpPr>
          <p:cNvPr id="5" name="Content Placeholder 4"/>
          <p:cNvSpPr>
            <a:spLocks noGrp="1"/>
          </p:cNvSpPr>
          <p:nvPr>
            <p:ph idx="1"/>
          </p:nvPr>
        </p:nvSpPr>
        <p:spPr>
          <a:xfrm>
            <a:off x="533400" y="1905000"/>
            <a:ext cx="7613650" cy="2667000"/>
          </a:xfrm>
        </p:spPr>
        <p:txBody>
          <a:bodyPr/>
          <a:lstStyle/>
          <a:p>
            <a:pPr marL="0" indent="0">
              <a:buNone/>
            </a:pPr>
            <a:r>
              <a:rPr lang="en-US" dirty="0" smtClean="0"/>
              <a:t>Thinking about your students’ experience at your college …</a:t>
            </a:r>
          </a:p>
          <a:p>
            <a:pPr marL="0" indent="0">
              <a:buNone/>
            </a:pPr>
            <a:r>
              <a:rPr lang="en-US" b="1" i="1" dirty="0" smtClean="0"/>
              <a:t>From your own perspective: </a:t>
            </a:r>
          </a:p>
          <a:p>
            <a:pPr marL="0" indent="0">
              <a:buNone/>
            </a:pPr>
            <a:endParaRPr lang="en-US" dirty="0" smtClean="0"/>
          </a:p>
          <a:p>
            <a:pPr marL="0" indent="0">
              <a:buNone/>
            </a:pPr>
            <a:r>
              <a:rPr lang="en-US" sz="2800" b="1" i="1" dirty="0" smtClean="0"/>
              <a:t>What are your college’s strengths? On what do you base that view? </a:t>
            </a:r>
          </a:p>
          <a:p>
            <a:pPr marL="0" indent="0">
              <a:buFont typeface="Arial"/>
              <a:buChar char="•"/>
            </a:pPr>
            <a:endParaRPr lang="en-US" sz="2800" dirty="0" smtClean="0"/>
          </a:p>
          <a:p>
            <a:pPr marL="0" indent="0">
              <a:buNone/>
            </a:pPr>
            <a:endParaRPr lang="en-US" dirty="0" smtClean="0"/>
          </a:p>
        </p:txBody>
      </p:sp>
      <p:sp>
        <p:nvSpPr>
          <p:cNvPr id="6" name="TextBox 5"/>
          <p:cNvSpPr txBox="1"/>
          <p:nvPr/>
        </p:nvSpPr>
        <p:spPr>
          <a:xfrm>
            <a:off x="152400" y="4965188"/>
            <a:ext cx="8229600" cy="523220"/>
          </a:xfrm>
          <a:prstGeom prst="rect">
            <a:avLst/>
          </a:prstGeom>
          <a:noFill/>
        </p:spPr>
        <p:txBody>
          <a:bodyPr wrap="square" rtlCol="0">
            <a:spAutoFit/>
          </a:bodyPr>
          <a:lstStyle/>
          <a:p>
            <a:pPr algn="ctr"/>
            <a:r>
              <a:rPr lang="en-US" sz="2800" b="1" i="1" dirty="0" smtClean="0">
                <a:solidFill>
                  <a:srgbClr val="800000"/>
                </a:solidFill>
              </a:rPr>
              <a:t>    What data support your perspective?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3384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0"/>
            <a:ext cx="7613650" cy="4279900"/>
          </a:xfrm>
        </p:spPr>
        <p:txBody>
          <a:bodyPr/>
          <a:lstStyle/>
          <a:p>
            <a:pPr marL="0" indent="0" algn="ctr">
              <a:buNone/>
            </a:pPr>
            <a:r>
              <a:rPr lang="en-US" sz="2800" b="1" dirty="0">
                <a:solidFill>
                  <a:schemeClr val="tx2"/>
                </a:solidFill>
              </a:rPr>
              <a:t>How </a:t>
            </a:r>
            <a:r>
              <a:rPr lang="en-US" sz="2800" b="1" dirty="0" smtClean="0">
                <a:solidFill>
                  <a:schemeClr val="tx2"/>
                </a:solidFill>
              </a:rPr>
              <a:t>We Measure Our Progress</a:t>
            </a:r>
          </a:p>
          <a:p>
            <a:pPr marL="0" indent="0" algn="ctr">
              <a:buNone/>
            </a:pPr>
            <a:endParaRPr lang="en-US" sz="2800" b="1" dirty="0">
              <a:solidFill>
                <a:schemeClr val="tx2"/>
              </a:solidFill>
            </a:endParaRPr>
          </a:p>
          <a:p>
            <a:pPr>
              <a:buFont typeface="Wingdings" panose="05000000000000000000" pitchFamily="2" charset="2"/>
              <a:buChar char="§"/>
            </a:pPr>
            <a:r>
              <a:rPr lang="en-US" dirty="0" smtClean="0"/>
              <a:t>As a result of several initiatives, we are seeing steady improvement in:</a:t>
            </a:r>
          </a:p>
          <a:p>
            <a:pPr lvl="1" indent="-342900">
              <a:buFont typeface="Wingdings" panose="05000000000000000000" pitchFamily="2" charset="2"/>
              <a:buChar char="§"/>
            </a:pPr>
            <a:r>
              <a:rPr lang="en-US" dirty="0"/>
              <a:t>	</a:t>
            </a:r>
            <a:r>
              <a:rPr lang="en-US" dirty="0" smtClean="0"/>
              <a:t>Term-to-term persistence</a:t>
            </a:r>
          </a:p>
          <a:p>
            <a:pPr lvl="1" indent="-342900">
              <a:buFont typeface="Wingdings" panose="05000000000000000000" pitchFamily="2" charset="2"/>
              <a:buChar char="§"/>
            </a:pPr>
            <a:r>
              <a:rPr lang="en-US" dirty="0" smtClean="0"/>
              <a:t>   Fall-to-fall retention</a:t>
            </a:r>
          </a:p>
          <a:p>
            <a:pPr lvl="1" indent="-342900">
              <a:buFont typeface="Wingdings" panose="05000000000000000000" pitchFamily="2" charset="2"/>
              <a:buChar char="§"/>
            </a:pPr>
            <a:r>
              <a:rPr lang="en-US" dirty="0" smtClean="0"/>
              <a:t>   Average number of credits attempted</a:t>
            </a:r>
          </a:p>
          <a:p>
            <a:pPr lvl="1" indent="-342900">
              <a:buFont typeface="Wingdings" panose="05000000000000000000" pitchFamily="2" charset="2"/>
              <a:buChar char="§"/>
            </a:pPr>
            <a:r>
              <a:rPr lang="en-US" dirty="0" smtClean="0"/>
              <a:t>   Successful completion in college-prep courses </a:t>
            </a:r>
          </a:p>
          <a:p>
            <a:pPr>
              <a:buFont typeface="Wingdings" panose="05000000000000000000" pitchFamily="2" charset="2"/>
              <a:buChar char="§"/>
            </a:pPr>
            <a:r>
              <a:rPr lang="en-US" dirty="0" smtClean="0"/>
              <a:t>Focusing on students’ experience at Chemeketa</a:t>
            </a:r>
          </a:p>
          <a:p>
            <a:pPr marL="0" indent="0">
              <a:buNone/>
            </a:pPr>
            <a:endParaRPr lang="en-US" dirty="0"/>
          </a:p>
        </p:txBody>
      </p:sp>
      <p:sp>
        <p:nvSpPr>
          <p:cNvPr id="4" name="Title 10"/>
          <p:cNvSpPr>
            <a:spLocks noGrp="1"/>
          </p:cNvSpPr>
          <p:nvPr>
            <p:ph type="title"/>
          </p:nvPr>
        </p:nvSpPr>
        <p:spPr/>
        <p:txBody>
          <a:bodyPr>
            <a:normAutofit/>
          </a:bodyPr>
          <a:lstStyle/>
          <a:p>
            <a:r>
              <a:rPr lang="en-US" sz="3200" b="1" dirty="0"/>
              <a:t>Chemeketa Community College</a:t>
            </a:r>
            <a:endParaRPr lang="en-US" sz="3200" b="1" dirty="0">
              <a:solidFill>
                <a:schemeClr val="tx2"/>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042153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0"/>
          <p:cNvSpPr>
            <a:spLocks noGrp="1"/>
          </p:cNvSpPr>
          <p:nvPr>
            <p:ph type="title"/>
          </p:nvPr>
        </p:nvSpPr>
        <p:spPr>
          <a:xfrm>
            <a:off x="0" y="762000"/>
            <a:ext cx="9144000" cy="1117600"/>
          </a:xfrm>
        </p:spPr>
        <p:txBody>
          <a:bodyPr>
            <a:normAutofit/>
          </a:bodyPr>
          <a:lstStyle/>
          <a:p>
            <a:r>
              <a:rPr lang="en-US" sz="3200" b="1" dirty="0" smtClean="0"/>
              <a:t>Linn-Benton Community College</a:t>
            </a:r>
            <a:endParaRPr lang="en-US" sz="3200" b="1" dirty="0">
              <a:solidFill>
                <a:schemeClr val="tx2"/>
              </a:solidFill>
            </a:endParaRPr>
          </a:p>
        </p:txBody>
      </p:sp>
      <p:sp>
        <p:nvSpPr>
          <p:cNvPr id="3" name="Content Placeholder 2"/>
          <p:cNvSpPr>
            <a:spLocks noGrp="1"/>
          </p:cNvSpPr>
          <p:nvPr>
            <p:ph idx="1"/>
          </p:nvPr>
        </p:nvSpPr>
        <p:spPr>
          <a:xfrm>
            <a:off x="533400" y="1828800"/>
            <a:ext cx="7613650" cy="4279900"/>
          </a:xfrm>
        </p:spPr>
        <p:txBody>
          <a:bodyPr/>
          <a:lstStyle/>
          <a:p>
            <a:pPr marL="0" indent="0" algn="ctr">
              <a:buNone/>
            </a:pPr>
            <a:r>
              <a:rPr lang="en-US" sz="2800" b="1" dirty="0">
                <a:solidFill>
                  <a:schemeClr val="tx2"/>
                </a:solidFill>
              </a:rPr>
              <a:t>What </a:t>
            </a:r>
            <a:r>
              <a:rPr lang="en-US" sz="2800" b="1" dirty="0" smtClean="0">
                <a:solidFill>
                  <a:schemeClr val="tx2"/>
                </a:solidFill>
              </a:rPr>
              <a:t>We Discovered in the Data</a:t>
            </a:r>
          </a:p>
          <a:p>
            <a:pPr>
              <a:buFont typeface="Wingdings" panose="05000000000000000000" pitchFamily="2" charset="2"/>
              <a:buChar char="§"/>
            </a:pPr>
            <a:r>
              <a:rPr lang="en-US" dirty="0" smtClean="0"/>
              <a:t>Overall institutional results have been consistent</a:t>
            </a:r>
          </a:p>
          <a:p>
            <a:pPr lvl="1">
              <a:buFont typeface="Wingdings" panose="05000000000000000000" pitchFamily="2" charset="2"/>
              <a:buChar char="§"/>
            </a:pPr>
            <a:r>
              <a:rPr lang="en-US" dirty="0"/>
              <a:t>D</a:t>
            </a:r>
            <a:r>
              <a:rPr lang="en-US" dirty="0" smtClean="0"/>
              <a:t>eclining benchmark scores seem more due to relative national improvement</a:t>
            </a:r>
          </a:p>
          <a:p>
            <a:pPr>
              <a:buFont typeface="Wingdings" panose="05000000000000000000" pitchFamily="2" charset="2"/>
              <a:buChar char="§"/>
            </a:pPr>
            <a:r>
              <a:rPr lang="en-US" dirty="0" smtClean="0"/>
              <a:t>Lower reported engagement with part-time, men, and traditionally aged students</a:t>
            </a:r>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Higher reported engagement with developmental students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717272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0"/>
          <p:cNvSpPr>
            <a:spLocks noGrp="1"/>
          </p:cNvSpPr>
          <p:nvPr>
            <p:ph type="title"/>
          </p:nvPr>
        </p:nvSpPr>
        <p:spPr>
          <a:xfrm>
            <a:off x="0" y="762000"/>
            <a:ext cx="9144000" cy="1117600"/>
          </a:xfrm>
        </p:spPr>
        <p:txBody>
          <a:bodyPr>
            <a:normAutofit/>
          </a:bodyPr>
          <a:lstStyle/>
          <a:p>
            <a:r>
              <a:rPr lang="en-US" sz="3200" b="1" dirty="0" smtClean="0"/>
              <a:t>Linn-Benton Community College</a:t>
            </a:r>
            <a:endParaRPr lang="en-US" sz="3200" b="1" dirty="0">
              <a:solidFill>
                <a:schemeClr val="tx2"/>
              </a:solidFill>
            </a:endParaRPr>
          </a:p>
        </p:txBody>
      </p:sp>
      <p:sp>
        <p:nvSpPr>
          <p:cNvPr id="3" name="Content Placeholder 2"/>
          <p:cNvSpPr>
            <a:spLocks noGrp="1"/>
          </p:cNvSpPr>
          <p:nvPr>
            <p:ph idx="1"/>
          </p:nvPr>
        </p:nvSpPr>
        <p:spPr>
          <a:xfrm>
            <a:off x="533400" y="1828800"/>
            <a:ext cx="7613650" cy="4279900"/>
          </a:xfrm>
        </p:spPr>
        <p:txBody>
          <a:bodyPr/>
          <a:lstStyle/>
          <a:p>
            <a:pPr marL="0" indent="0" algn="ctr">
              <a:buNone/>
            </a:pPr>
            <a:r>
              <a:rPr lang="en-US" sz="2800" b="1" dirty="0">
                <a:solidFill>
                  <a:schemeClr val="tx2"/>
                </a:solidFill>
              </a:rPr>
              <a:t>What </a:t>
            </a:r>
            <a:r>
              <a:rPr lang="en-US" sz="2800" b="1" dirty="0" smtClean="0">
                <a:solidFill>
                  <a:schemeClr val="tx2"/>
                </a:solidFill>
              </a:rPr>
              <a:t>We Did As A Result of What We Saw in Our Data</a:t>
            </a:r>
          </a:p>
          <a:p>
            <a:pPr>
              <a:buFont typeface="Wingdings" panose="05000000000000000000" pitchFamily="2" charset="2"/>
              <a:buChar char="§"/>
            </a:pPr>
            <a:r>
              <a:rPr lang="en-US" dirty="0" smtClean="0"/>
              <a:t>Began college-wide promotional efforts</a:t>
            </a:r>
          </a:p>
          <a:p>
            <a:pPr lvl="1">
              <a:buFont typeface="Wingdings" panose="05000000000000000000" pitchFamily="2" charset="2"/>
              <a:buChar char="§"/>
            </a:pPr>
            <a:r>
              <a:rPr lang="en-US" dirty="0"/>
              <a:t>P</a:t>
            </a:r>
            <a:r>
              <a:rPr lang="en-US" dirty="0" smtClean="0"/>
              <a:t>resented results to various campus groups, utilized findings in other data awareness campaigns, and facilitated workshops for faculty and staff</a:t>
            </a:r>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Working with leadership to connect engagement strategies to ongoing college initiatives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6027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0"/>
          <p:cNvSpPr>
            <a:spLocks noGrp="1"/>
          </p:cNvSpPr>
          <p:nvPr>
            <p:ph type="title"/>
          </p:nvPr>
        </p:nvSpPr>
        <p:spPr>
          <a:xfrm>
            <a:off x="0" y="762000"/>
            <a:ext cx="9144000" cy="1117600"/>
          </a:xfrm>
        </p:spPr>
        <p:txBody>
          <a:bodyPr>
            <a:normAutofit/>
          </a:bodyPr>
          <a:lstStyle/>
          <a:p>
            <a:r>
              <a:rPr lang="en-US" sz="3200" b="1" dirty="0" smtClean="0"/>
              <a:t>Linn-Benton Community College</a:t>
            </a:r>
            <a:endParaRPr lang="en-US" sz="3200" b="1" dirty="0">
              <a:solidFill>
                <a:schemeClr val="tx2"/>
              </a:solidFill>
            </a:endParaRPr>
          </a:p>
        </p:txBody>
      </p:sp>
      <p:sp>
        <p:nvSpPr>
          <p:cNvPr id="3" name="Content Placeholder 2"/>
          <p:cNvSpPr>
            <a:spLocks noGrp="1"/>
          </p:cNvSpPr>
          <p:nvPr>
            <p:ph idx="1"/>
          </p:nvPr>
        </p:nvSpPr>
        <p:spPr>
          <a:xfrm>
            <a:off x="533400" y="1828800"/>
            <a:ext cx="7613650" cy="4279900"/>
          </a:xfrm>
        </p:spPr>
        <p:txBody>
          <a:bodyPr/>
          <a:lstStyle/>
          <a:p>
            <a:pPr marL="0" indent="0" algn="ctr">
              <a:buNone/>
            </a:pPr>
            <a:r>
              <a:rPr lang="en-US" sz="2800" b="1" dirty="0" smtClean="0">
                <a:solidFill>
                  <a:schemeClr val="tx2"/>
                </a:solidFill>
              </a:rPr>
              <a:t>How We Measure Our Progress</a:t>
            </a:r>
          </a:p>
          <a:p>
            <a:pPr>
              <a:buFont typeface="Wingdings" panose="05000000000000000000" pitchFamily="2" charset="2"/>
              <a:buChar char="§"/>
            </a:pPr>
            <a:r>
              <a:rPr lang="en-US" dirty="0" smtClean="0"/>
              <a:t>Track and disseminate longitudinal results using user-friendly fact sheets</a:t>
            </a:r>
          </a:p>
          <a:p>
            <a:pPr lvl="1">
              <a:buFont typeface="Wingdings" panose="05000000000000000000" pitchFamily="2" charset="2"/>
              <a:buChar char="§"/>
            </a:pPr>
            <a:r>
              <a:rPr lang="en-US" dirty="0" smtClean="0"/>
              <a:t> </a:t>
            </a:r>
          </a:p>
          <a:p>
            <a:pPr>
              <a:buFont typeface="Wingdings" panose="05000000000000000000" pitchFamily="2" charset="2"/>
              <a:buChar char="§"/>
            </a:pPr>
            <a:endParaRPr lang="en-US" dirty="0" smtClean="0"/>
          </a:p>
          <a:p>
            <a:pPr>
              <a:buFont typeface="Wingdings" panose="05000000000000000000" pitchFamily="2" charset="2"/>
              <a:buChar char="§"/>
            </a:pPr>
            <a:endParaRPr lang="en-US" dirty="0"/>
          </a:p>
          <a:p>
            <a:pPr>
              <a:buFont typeface="Wingdings" panose="05000000000000000000" pitchFamily="2" charset="2"/>
              <a:buChar char="§"/>
            </a:pPr>
            <a:endParaRPr lang="en-US" dirty="0" smtClean="0"/>
          </a:p>
          <a:p>
            <a:pPr marL="0" indent="0">
              <a:buNone/>
            </a:pPr>
            <a:endParaRPr lang="en-US" dirty="0" smtClean="0"/>
          </a:p>
          <a:p>
            <a:pPr>
              <a:buFont typeface="Wingdings" panose="05000000000000000000" pitchFamily="2" charset="2"/>
              <a:buChar char="§"/>
            </a:pPr>
            <a:r>
              <a:rPr lang="en-US" dirty="0" smtClean="0"/>
              <a:t>Plan to incorporate engagement evaluation as part of broader assessment strategies</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71600" y="3124200"/>
            <a:ext cx="2819943" cy="200091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678517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472625"/>
            <a:ext cx="8915400" cy="584776"/>
          </a:xfrm>
          <a:prstGeom prst="rect">
            <a:avLst/>
          </a:prstGeom>
          <a:noFill/>
        </p:spPr>
        <p:txBody>
          <a:bodyPr wrap="square" rtlCol="0">
            <a:spAutoFit/>
          </a:bodyPr>
          <a:lstStyle/>
          <a:p>
            <a:pPr algn="ctr"/>
            <a:r>
              <a:rPr lang="en-US" sz="3200" b="1" dirty="0" smtClean="0">
                <a:solidFill>
                  <a:schemeClr val="accent1"/>
                </a:solidFill>
                <a:latin typeface="Arial" pitchFamily="34" charset="0"/>
              </a:rPr>
              <a:t>Action Planning &amp; Next Steps</a:t>
            </a:r>
            <a:endParaRPr lang="en-US" sz="3200" b="1" i="1" dirty="0" smtClean="0">
              <a:solidFill>
                <a:schemeClr val="accent1"/>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2841424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a:xfrm>
            <a:off x="558800" y="1625600"/>
            <a:ext cx="7543800" cy="698500"/>
          </a:xfrm>
        </p:spPr>
        <p:txBody>
          <a:bodyPr>
            <a:normAutofit fontScale="90000"/>
          </a:bodyPr>
          <a:lstStyle/>
          <a:p>
            <a:pPr>
              <a:defRPr/>
            </a:pPr>
            <a:r>
              <a:rPr lang="en-US" smtClean="0">
                <a:cs typeface="ＭＳ Ｐゴシック" pitchFamily="-65" charset="-128"/>
              </a:rPr>
              <a:t/>
            </a:r>
            <a:br>
              <a:rPr lang="en-US" smtClean="0">
                <a:cs typeface="ＭＳ Ｐゴシック" pitchFamily="-65" charset="-128"/>
              </a:rPr>
            </a:br>
            <a:endParaRPr lang="en-US" smtClean="0">
              <a:cs typeface="ＭＳ Ｐゴシック" pitchFamily="-65" charset="-128"/>
            </a:endParaRPr>
          </a:p>
        </p:txBody>
      </p:sp>
      <p:sp>
        <p:nvSpPr>
          <p:cNvPr id="76803" name="Content Placeholder 2"/>
          <p:cNvSpPr>
            <a:spLocks noGrp="1"/>
          </p:cNvSpPr>
          <p:nvPr>
            <p:ph idx="1"/>
          </p:nvPr>
        </p:nvSpPr>
        <p:spPr>
          <a:xfrm>
            <a:off x="488950" y="838200"/>
            <a:ext cx="8337550" cy="5422900"/>
          </a:xfrm>
        </p:spPr>
        <p:txBody>
          <a:bodyPr/>
          <a:lstStyle/>
          <a:p>
            <a:endParaRPr lang="en-US" i="1" dirty="0" smtClean="0"/>
          </a:p>
          <a:p>
            <a:endParaRPr lang="en-US" sz="3200" i="1" dirty="0" smtClean="0"/>
          </a:p>
        </p:txBody>
      </p:sp>
      <p:graphicFrame>
        <p:nvGraphicFramePr>
          <p:cNvPr id="405506" name="Object 2"/>
          <p:cNvGraphicFramePr>
            <a:graphicFrameLocks noChangeAspect="1"/>
          </p:cNvGraphicFramePr>
          <p:nvPr/>
        </p:nvGraphicFramePr>
        <p:xfrm>
          <a:off x="1143000" y="2211388"/>
          <a:ext cx="6858000" cy="2435225"/>
        </p:xfrm>
        <a:graphic>
          <a:graphicData uri="http://schemas.openxmlformats.org/presentationml/2006/ole">
            <p:oleObj spid="_x0000_s405510" name="Document" r:id="rId4" imgW="9296058" imgH="3301878" progId="Word.Document.12">
              <p:link updateAutomatic="1"/>
            </p:oleObj>
          </a:graphicData>
        </a:graphic>
      </p:graphicFrame>
      <p:sp>
        <p:nvSpPr>
          <p:cNvPr id="5" name="TextBox 4"/>
          <p:cNvSpPr txBox="1"/>
          <p:nvPr/>
        </p:nvSpPr>
        <p:spPr>
          <a:xfrm>
            <a:off x="152400" y="1208225"/>
            <a:ext cx="8458200" cy="707886"/>
          </a:xfrm>
          <a:prstGeom prst="rect">
            <a:avLst/>
          </a:prstGeom>
          <a:noFill/>
        </p:spPr>
        <p:txBody>
          <a:bodyPr wrap="square" rtlCol="0">
            <a:spAutoFit/>
          </a:bodyPr>
          <a:lstStyle/>
          <a:p>
            <a:r>
              <a:rPr lang="en-US" sz="4000" b="1" dirty="0" smtClean="0">
                <a:solidFill>
                  <a:srgbClr val="00427A"/>
                </a:solidFill>
                <a:latin typeface="+mj-lt"/>
              </a:rPr>
              <a:t>Short-Term Action Plan Template</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a:xfrm>
            <a:off x="558800" y="1625600"/>
            <a:ext cx="7543800" cy="698500"/>
          </a:xfrm>
        </p:spPr>
        <p:txBody>
          <a:bodyPr>
            <a:normAutofit fontScale="90000"/>
          </a:bodyPr>
          <a:lstStyle/>
          <a:p>
            <a:pPr>
              <a:defRPr/>
            </a:pPr>
            <a:r>
              <a:rPr lang="en-US" smtClean="0">
                <a:cs typeface="ＭＳ Ｐゴシック" pitchFamily="-65" charset="-128"/>
              </a:rPr>
              <a:t/>
            </a:r>
            <a:br>
              <a:rPr lang="en-US" smtClean="0">
                <a:cs typeface="ＭＳ Ｐゴシック" pitchFamily="-65" charset="-128"/>
              </a:rPr>
            </a:br>
            <a:endParaRPr lang="en-US" smtClean="0">
              <a:cs typeface="ＭＳ Ｐゴシック" pitchFamily="-65" charset="-128"/>
            </a:endParaRPr>
          </a:p>
        </p:txBody>
      </p:sp>
      <p:sp>
        <p:nvSpPr>
          <p:cNvPr id="76803" name="Content Placeholder 2"/>
          <p:cNvSpPr>
            <a:spLocks noGrp="1"/>
          </p:cNvSpPr>
          <p:nvPr>
            <p:ph idx="1"/>
          </p:nvPr>
        </p:nvSpPr>
        <p:spPr>
          <a:xfrm>
            <a:off x="488950" y="1905000"/>
            <a:ext cx="8337550" cy="4356100"/>
          </a:xfrm>
        </p:spPr>
        <p:txBody>
          <a:bodyPr/>
          <a:lstStyle/>
          <a:p>
            <a:pPr>
              <a:buFont typeface="Wingdings" pitchFamily="-65" charset="2"/>
              <a:buNone/>
            </a:pPr>
            <a:r>
              <a:rPr lang="en-US" sz="5400" b="1" i="1" smtClean="0">
                <a:solidFill>
                  <a:schemeClr val="tx2"/>
                </a:solidFill>
              </a:rPr>
              <a:t>What Matters Most for  Student Success?</a:t>
            </a:r>
          </a:p>
          <a:p>
            <a:endParaRPr lang="en-US" i="1" smtClean="0"/>
          </a:p>
          <a:p>
            <a:endParaRPr lang="en-US" sz="3200" i="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box(in)">
                                      <p:cBhvr>
                                        <p:cTn id="7" dur="500"/>
                                        <p:tgtEl>
                                          <p:spTgt spid="76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Footer Placeholder 1"/>
          <p:cNvSpPr txBox="1">
            <a:spLocks noGrp="1"/>
          </p:cNvSpPr>
          <p:nvPr/>
        </p:nvSpPr>
        <p:spPr bwMode="auto">
          <a:xfrm>
            <a:off x="152400" y="6489700"/>
            <a:ext cx="8394700" cy="457200"/>
          </a:xfrm>
          <a:prstGeom prst="rect">
            <a:avLst/>
          </a:prstGeom>
          <a:noFill/>
          <a:ln w="9525">
            <a:noFill/>
            <a:miter lim="800000"/>
            <a:headEnd/>
            <a:tailEnd/>
          </a:ln>
        </p:spPr>
        <p:txBody>
          <a:bodyPr>
            <a:prstTxWarp prst="textNoShape">
              <a:avLst/>
            </a:prstTxWarp>
          </a:bodyPr>
          <a:lstStyle/>
          <a:p>
            <a:endParaRPr lang="en-US" sz="1300">
              <a:solidFill>
                <a:srgbClr val="AD2F0D"/>
              </a:solidFill>
            </a:endParaRPr>
          </a:p>
        </p:txBody>
      </p:sp>
      <p:sp>
        <p:nvSpPr>
          <p:cNvPr id="115715" name="Footer Placeholder 3"/>
          <p:cNvSpPr txBox="1">
            <a:spLocks noGrp="1"/>
          </p:cNvSpPr>
          <p:nvPr/>
        </p:nvSpPr>
        <p:spPr bwMode="auto">
          <a:xfrm>
            <a:off x="152400" y="6489700"/>
            <a:ext cx="8394700" cy="457200"/>
          </a:xfrm>
          <a:prstGeom prst="rect">
            <a:avLst/>
          </a:prstGeom>
          <a:noFill/>
          <a:ln w="9525">
            <a:noFill/>
            <a:miter lim="800000"/>
            <a:headEnd/>
            <a:tailEnd/>
          </a:ln>
        </p:spPr>
        <p:txBody>
          <a:bodyPr>
            <a:prstTxWarp prst="textNoShape">
              <a:avLst/>
            </a:prstTxWarp>
          </a:bodyPr>
          <a:lstStyle/>
          <a:p>
            <a:pPr>
              <a:defRPr/>
            </a:pPr>
            <a:endParaRPr lang="en-US" sz="1100" dirty="0">
              <a:solidFill>
                <a:schemeClr val="accent1"/>
              </a:solidFill>
              <a:latin typeface="+mn-lt"/>
              <a:ea typeface="ＭＳ Ｐゴシック" pitchFamily="-108" charset="-128"/>
              <a:cs typeface="Arial"/>
            </a:endParaRPr>
          </a:p>
        </p:txBody>
      </p:sp>
      <p:sp>
        <p:nvSpPr>
          <p:cNvPr id="99332" name="Rectangle 2"/>
          <p:cNvSpPr>
            <a:spLocks noGrp="1" noChangeArrowheads="1"/>
          </p:cNvSpPr>
          <p:nvPr>
            <p:ph type="title" idx="4294967295"/>
          </p:nvPr>
        </p:nvSpPr>
        <p:spPr>
          <a:xfrm>
            <a:off x="0" y="0"/>
            <a:ext cx="9144000" cy="762000"/>
          </a:xfrm>
        </p:spPr>
        <p:txBody>
          <a:bodyPr/>
          <a:lstStyle/>
          <a:p>
            <a:r>
              <a:rPr lang="en-US" b="1" dirty="0">
                <a:solidFill>
                  <a:schemeClr val="accent1"/>
                </a:solidFill>
                <a:latin typeface="Arial" pitchFamily="-65" charset="0"/>
                <a:cs typeface="ＭＳ Ｐゴシック" pitchFamily="-65" charset="-128"/>
              </a:rPr>
              <a:t>Students persist when they:</a:t>
            </a:r>
          </a:p>
        </p:txBody>
      </p:sp>
      <p:sp>
        <p:nvSpPr>
          <p:cNvPr id="969732" name="Rectangle 3"/>
          <p:cNvSpPr>
            <a:spLocks noGrp="1" noChangeArrowheads="1"/>
          </p:cNvSpPr>
          <p:nvPr>
            <p:ph type="body" idx="4294967295"/>
          </p:nvPr>
        </p:nvSpPr>
        <p:spPr>
          <a:xfrm>
            <a:off x="488950" y="1219200"/>
            <a:ext cx="8312150" cy="5194300"/>
          </a:xfrm>
          <a:prstGeom prst="rect">
            <a:avLst/>
          </a:prstGeom>
        </p:spPr>
        <p:txBody>
          <a:bodyPr/>
          <a:lstStyle/>
          <a:p>
            <a:pPr lvl="1">
              <a:lnSpc>
                <a:spcPct val="80000"/>
              </a:lnSpc>
              <a:buClr>
                <a:srgbClr val="AD2F0D"/>
              </a:buClr>
            </a:pPr>
            <a:r>
              <a:rPr lang="en-US" sz="2800" b="1" dirty="0" smtClean="0">
                <a:solidFill>
                  <a:schemeClr val="tx2"/>
                </a:solidFill>
              </a:rPr>
              <a:t>Are </a:t>
            </a:r>
            <a:r>
              <a:rPr lang="en-US" sz="2800" b="1" dirty="0" smtClean="0">
                <a:solidFill>
                  <a:schemeClr val="accent2"/>
                </a:solidFill>
              </a:rPr>
              <a:t>active &amp; engaged </a:t>
            </a:r>
            <a:r>
              <a:rPr lang="en-US" sz="2800" b="1" dirty="0" smtClean="0">
                <a:solidFill>
                  <a:schemeClr val="tx2"/>
                </a:solidFill>
              </a:rPr>
              <a:t>learners</a:t>
            </a:r>
          </a:p>
          <a:p>
            <a:pPr lvl="1">
              <a:lnSpc>
                <a:spcPct val="80000"/>
              </a:lnSpc>
              <a:buClr>
                <a:srgbClr val="AD2F0D"/>
              </a:buClr>
              <a:buFont typeface="Arial" pitchFamily="-65" charset="0"/>
              <a:buNone/>
            </a:pPr>
            <a:endParaRPr lang="en-US" sz="2800" b="1" dirty="0" smtClean="0">
              <a:solidFill>
                <a:schemeClr val="tx2"/>
              </a:solidFill>
            </a:endParaRPr>
          </a:p>
          <a:p>
            <a:pPr lvl="1">
              <a:lnSpc>
                <a:spcPct val="80000"/>
              </a:lnSpc>
              <a:buClr>
                <a:srgbClr val="AD2F0D"/>
              </a:buClr>
            </a:pPr>
            <a:r>
              <a:rPr lang="en-US" sz="2800" b="1" dirty="0" smtClean="0">
                <a:solidFill>
                  <a:schemeClr val="tx2"/>
                </a:solidFill>
              </a:rPr>
              <a:t>Establish </a:t>
            </a:r>
            <a:r>
              <a:rPr lang="en-US" sz="2800" b="1" dirty="0" smtClean="0">
                <a:solidFill>
                  <a:schemeClr val="accent2"/>
                </a:solidFill>
              </a:rPr>
              <a:t>meaningful relationships </a:t>
            </a:r>
            <a:r>
              <a:rPr lang="en-US" sz="2800" b="1" dirty="0" smtClean="0">
                <a:solidFill>
                  <a:schemeClr val="tx2"/>
                </a:solidFill>
              </a:rPr>
              <a:t>with faculty, staff and peers</a:t>
            </a:r>
          </a:p>
          <a:p>
            <a:pPr lvl="1">
              <a:lnSpc>
                <a:spcPct val="80000"/>
              </a:lnSpc>
              <a:buClr>
                <a:srgbClr val="AD2F0D"/>
              </a:buClr>
              <a:buFont typeface="Arial" pitchFamily="-65" charset="0"/>
              <a:buNone/>
            </a:pPr>
            <a:endParaRPr lang="en-US" sz="2800" b="1" dirty="0" smtClean="0">
              <a:solidFill>
                <a:schemeClr val="tx2"/>
              </a:solidFill>
            </a:endParaRPr>
          </a:p>
          <a:p>
            <a:pPr lvl="1">
              <a:lnSpc>
                <a:spcPct val="80000"/>
              </a:lnSpc>
              <a:buClr>
                <a:srgbClr val="AD2F0D"/>
              </a:buClr>
            </a:pPr>
            <a:r>
              <a:rPr lang="en-US" sz="2800" b="1" dirty="0" smtClean="0">
                <a:solidFill>
                  <a:schemeClr val="tx2"/>
                </a:solidFill>
              </a:rPr>
              <a:t>Have </a:t>
            </a:r>
            <a:r>
              <a:rPr lang="en-US" sz="2800" b="1" dirty="0" smtClean="0">
                <a:solidFill>
                  <a:schemeClr val="accent2"/>
                </a:solidFill>
              </a:rPr>
              <a:t>high expectations &amp; aspirations</a:t>
            </a:r>
          </a:p>
          <a:p>
            <a:pPr lvl="1">
              <a:lnSpc>
                <a:spcPct val="80000"/>
              </a:lnSpc>
              <a:buClr>
                <a:srgbClr val="AD2F0D"/>
              </a:buClr>
              <a:buFont typeface="Arial" pitchFamily="-65" charset="0"/>
              <a:buNone/>
            </a:pPr>
            <a:endParaRPr lang="en-US" sz="2800" b="1" dirty="0" smtClean="0">
              <a:solidFill>
                <a:schemeClr val="accent2"/>
              </a:solidFill>
            </a:endParaRPr>
          </a:p>
          <a:p>
            <a:pPr lvl="1">
              <a:lnSpc>
                <a:spcPct val="80000"/>
              </a:lnSpc>
              <a:buClr>
                <a:srgbClr val="AD2F0D"/>
              </a:buClr>
            </a:pPr>
            <a:r>
              <a:rPr lang="en-US" sz="2800" b="1" dirty="0" smtClean="0">
                <a:solidFill>
                  <a:schemeClr val="accent2"/>
                </a:solidFill>
              </a:rPr>
              <a:t>Navigate successfully through the front door -- </a:t>
            </a:r>
            <a:r>
              <a:rPr lang="en-US" sz="2800" b="1" dirty="0" smtClean="0">
                <a:solidFill>
                  <a:schemeClr val="tx2"/>
                </a:solidFill>
              </a:rPr>
              <a:t>college systems, processes and procedures</a:t>
            </a:r>
          </a:p>
          <a:p>
            <a:pPr lvl="1">
              <a:lnSpc>
                <a:spcPct val="80000"/>
              </a:lnSpc>
              <a:buClr>
                <a:srgbClr val="AD2F0D"/>
              </a:buClr>
              <a:buFont typeface="Arial" pitchFamily="-65" charset="0"/>
              <a:buNone/>
            </a:pPr>
            <a:endParaRPr lang="en-US" sz="2800" b="1" dirty="0" smtClean="0">
              <a:solidFill>
                <a:schemeClr val="tx2"/>
              </a:solidFill>
            </a:endParaRPr>
          </a:p>
          <a:p>
            <a:pPr lvl="1">
              <a:lnSpc>
                <a:spcPct val="80000"/>
              </a:lnSpc>
              <a:buClr>
                <a:srgbClr val="AD2F0D"/>
              </a:buClr>
            </a:pPr>
            <a:r>
              <a:rPr lang="en-US" sz="2800" b="1" dirty="0" smtClean="0">
                <a:solidFill>
                  <a:schemeClr val="tx2"/>
                </a:solidFill>
              </a:rPr>
              <a:t>Have</a:t>
            </a:r>
            <a:r>
              <a:rPr lang="en-US" sz="2800" b="1" dirty="0" smtClean="0">
                <a:solidFill>
                  <a:schemeClr val="accent2"/>
                </a:solidFill>
              </a:rPr>
              <a:t> more structure, fewer options, clearer pathways</a:t>
            </a:r>
          </a:p>
          <a:p>
            <a:pPr lvl="1">
              <a:lnSpc>
                <a:spcPct val="80000"/>
              </a:lnSpc>
              <a:buClr>
                <a:srgbClr val="AD2F0D"/>
              </a:buClr>
            </a:pPr>
            <a:endParaRPr lang="en-US" dirty="0" smtClean="0"/>
          </a:p>
          <a:p>
            <a:pPr lvl="1">
              <a:lnSpc>
                <a:spcPct val="80000"/>
              </a:lnSpc>
              <a:buClr>
                <a:srgbClr val="AD2F0D"/>
              </a:buClr>
              <a:buFontTx/>
              <a:buChar char="•"/>
            </a:pPr>
            <a:endParaRPr lang="en-US" dirty="0" smtClean="0"/>
          </a:p>
          <a:p>
            <a:pPr lvl="1">
              <a:lnSpc>
                <a:spcPct val="80000"/>
              </a:lnSpc>
              <a:buClr>
                <a:srgbClr val="AD2F0D"/>
              </a:buClr>
              <a:buFontTx/>
              <a:buChar char="•"/>
            </a:pPr>
            <a:endParaRPr lang="en-US" dirty="0"/>
          </a:p>
          <a:p>
            <a:pPr lvl="1">
              <a:lnSpc>
                <a:spcPct val="80000"/>
              </a:lnSpc>
              <a:buClr>
                <a:srgbClr val="AD2F0D"/>
              </a:buClr>
              <a:buFont typeface="Wingdings" pitchFamily="-65" charset="2"/>
              <a:buNone/>
            </a:pPr>
            <a:endParaRPr lang="en-US" sz="1200" dirty="0"/>
          </a:p>
          <a:p>
            <a:pPr lvl="1">
              <a:lnSpc>
                <a:spcPct val="80000"/>
              </a:lnSpc>
              <a:buClr>
                <a:srgbClr val="AD2F0D"/>
              </a:buClr>
              <a:buFont typeface="Wingdings" pitchFamily="-65" charset="2"/>
              <a:buNone/>
            </a:pPr>
            <a:endParaRPr lang="en-US" sz="1100" dirty="0"/>
          </a:p>
          <a:p>
            <a:pPr lvl="1">
              <a:lnSpc>
                <a:spcPct val="80000"/>
              </a:lnSpc>
              <a:buClr>
                <a:srgbClr val="AD2F0D"/>
              </a:buClr>
              <a:buFont typeface="Wingdings" pitchFamily="-65" charset="2"/>
              <a:buNone/>
            </a:pPr>
            <a:endParaRPr lang="en-US" sz="1100" dirty="0"/>
          </a:p>
          <a:p>
            <a:pPr lvl="1">
              <a:lnSpc>
                <a:spcPct val="80000"/>
              </a:lnSpc>
              <a:buClr>
                <a:srgbClr val="AD2F0D"/>
              </a:buClr>
              <a:buFont typeface="Wingdings" pitchFamily="-65" charset="2"/>
              <a:buNone/>
            </a:pPr>
            <a:r>
              <a:rPr lang="en-US" sz="1000" dirty="0"/>
              <a:t>    </a:t>
            </a:r>
          </a:p>
          <a:p>
            <a:pPr lvl="1">
              <a:lnSpc>
                <a:spcPct val="80000"/>
              </a:lnSpc>
              <a:buClr>
                <a:srgbClr val="AD2F0D"/>
              </a:buClr>
            </a:pP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69732">
                                            <p:txEl>
                                              <p:pRg st="0" end="0"/>
                                            </p:txEl>
                                          </p:spTgt>
                                        </p:tgtEl>
                                        <p:attrNameLst>
                                          <p:attrName>style.visibility</p:attrName>
                                        </p:attrNameLst>
                                      </p:cBhvr>
                                      <p:to>
                                        <p:strVal val="visible"/>
                                      </p:to>
                                    </p:set>
                                    <p:animEffect transition="in" filter="blinds(horizontal)">
                                      <p:cBhvr>
                                        <p:cTn id="7" dur="1000"/>
                                        <p:tgtEl>
                                          <p:spTgt spid="9697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69732">
                                            <p:txEl>
                                              <p:pRg st="2" end="2"/>
                                            </p:txEl>
                                          </p:spTgt>
                                        </p:tgtEl>
                                        <p:attrNameLst>
                                          <p:attrName>style.visibility</p:attrName>
                                        </p:attrNameLst>
                                      </p:cBhvr>
                                      <p:to>
                                        <p:strVal val="visible"/>
                                      </p:to>
                                    </p:set>
                                    <p:animEffect transition="in" filter="blinds(horizontal)">
                                      <p:cBhvr>
                                        <p:cTn id="12" dur="1000"/>
                                        <p:tgtEl>
                                          <p:spTgt spid="96973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69732">
                                            <p:txEl>
                                              <p:pRg st="4" end="4"/>
                                            </p:txEl>
                                          </p:spTgt>
                                        </p:tgtEl>
                                        <p:attrNameLst>
                                          <p:attrName>style.visibility</p:attrName>
                                        </p:attrNameLst>
                                      </p:cBhvr>
                                      <p:to>
                                        <p:strVal val="visible"/>
                                      </p:to>
                                    </p:set>
                                    <p:animEffect transition="in" filter="blinds(horizontal)">
                                      <p:cBhvr>
                                        <p:cTn id="17" dur="1000"/>
                                        <p:tgtEl>
                                          <p:spTgt spid="96973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69732">
                                            <p:txEl>
                                              <p:pRg st="6" end="6"/>
                                            </p:txEl>
                                          </p:spTgt>
                                        </p:tgtEl>
                                        <p:attrNameLst>
                                          <p:attrName>style.visibility</p:attrName>
                                        </p:attrNameLst>
                                      </p:cBhvr>
                                      <p:to>
                                        <p:strVal val="visible"/>
                                      </p:to>
                                    </p:set>
                                    <p:animEffect transition="in" filter="blinds(horizontal)">
                                      <p:cBhvr>
                                        <p:cTn id="22" dur="1000"/>
                                        <p:tgtEl>
                                          <p:spTgt spid="96973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69732">
                                            <p:txEl>
                                              <p:pRg st="8" end="8"/>
                                            </p:txEl>
                                          </p:spTgt>
                                        </p:tgtEl>
                                        <p:attrNameLst>
                                          <p:attrName>style.visibility</p:attrName>
                                        </p:attrNameLst>
                                      </p:cBhvr>
                                      <p:to>
                                        <p:strVal val="visible"/>
                                      </p:to>
                                    </p:set>
                                    <p:animEffect transition="in" filter="blinds(horizontal)">
                                      <p:cBhvr>
                                        <p:cTn id="27" dur="1000"/>
                                        <p:tgtEl>
                                          <p:spTgt spid="96973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Make it Mandatory</a:t>
            </a:r>
            <a:endParaRPr lang="en-US" b="1" dirty="0"/>
          </a:p>
        </p:txBody>
      </p:sp>
      <p:sp>
        <p:nvSpPr>
          <p:cNvPr id="6" name="Content Placeholder 2"/>
          <p:cNvSpPr>
            <a:spLocks noGrp="1"/>
          </p:cNvSpPr>
          <p:nvPr>
            <p:ph idx="1"/>
          </p:nvPr>
        </p:nvSpPr>
        <p:spPr/>
        <p:txBody>
          <a:bodyPr/>
          <a:lstStyle/>
          <a:p>
            <a:pPr marL="0" indent="0">
              <a:buNone/>
            </a:pPr>
            <a:r>
              <a:rPr lang="en-US" sz="2400" dirty="0" smtClean="0">
                <a:latin typeface="Arial" pitchFamily="34" charset="0"/>
                <a:ea typeface="ＭＳ Ｐゴシック" pitchFamily="-109" charset="-128"/>
                <a:cs typeface="Arial" pitchFamily="34" charset="0"/>
              </a:rPr>
              <a:t>How do students feel about “MANDATORY” ?</a:t>
            </a:r>
          </a:p>
          <a:p>
            <a:pPr marL="0" indent="0"/>
            <a:endParaRPr lang="en-US" sz="2400" dirty="0" smtClean="0">
              <a:latin typeface="Arial" pitchFamily="34" charset="0"/>
              <a:ea typeface="ＭＳ Ｐゴシック" pitchFamily="-109" charset="-128"/>
              <a:cs typeface="Arial" pitchFamily="34" charset="0"/>
            </a:endParaRPr>
          </a:p>
          <a:p>
            <a:pPr marL="0" indent="0">
              <a:spcAft>
                <a:spcPts val="600"/>
              </a:spcAft>
              <a:buNone/>
            </a:pPr>
            <a:r>
              <a:rPr lang="en-US" sz="2400" dirty="0" smtClean="0">
                <a:latin typeface="Arial" pitchFamily="34" charset="0"/>
                <a:ea typeface="ＭＳ Ｐゴシック" pitchFamily="-109" charset="-128"/>
                <a:cs typeface="Arial" pitchFamily="34" charset="0"/>
              </a:rPr>
              <a:t>a.  Frightened</a:t>
            </a:r>
          </a:p>
          <a:p>
            <a:pPr marL="0" indent="0">
              <a:spcAft>
                <a:spcPts val="600"/>
              </a:spcAft>
              <a:buNone/>
            </a:pPr>
            <a:r>
              <a:rPr lang="en-US" sz="2400" dirty="0" smtClean="0">
                <a:latin typeface="Arial" pitchFamily="34" charset="0"/>
                <a:ea typeface="ＭＳ Ｐゴシック" pitchFamily="-109" charset="-128"/>
                <a:cs typeface="Arial" pitchFamily="34" charset="0"/>
              </a:rPr>
              <a:t>b.  Appreciative</a:t>
            </a:r>
          </a:p>
          <a:p>
            <a:pPr marL="0" indent="0">
              <a:spcAft>
                <a:spcPts val="600"/>
              </a:spcAft>
              <a:buNone/>
            </a:pPr>
            <a:r>
              <a:rPr lang="en-US" sz="2400" dirty="0" smtClean="0">
                <a:latin typeface="Arial" pitchFamily="34" charset="0"/>
                <a:ea typeface="ＭＳ Ｐゴシック" pitchFamily="-109" charset="-128"/>
                <a:cs typeface="Arial" pitchFamily="34" charset="0"/>
              </a:rPr>
              <a:t>c.  Disgruntled</a:t>
            </a:r>
          </a:p>
          <a:p>
            <a:pPr marL="0" indent="0">
              <a:spcAft>
                <a:spcPts val="600"/>
              </a:spcAft>
              <a:buNone/>
            </a:pPr>
            <a:r>
              <a:rPr lang="en-US" sz="2400" dirty="0" smtClean="0">
                <a:latin typeface="Arial" pitchFamily="34" charset="0"/>
                <a:ea typeface="ＭＳ Ｐゴシック" pitchFamily="-109" charset="-128"/>
                <a:cs typeface="Arial" pitchFamily="34" charset="0"/>
              </a:rPr>
              <a:t>d.  Rebellious</a:t>
            </a:r>
          </a:p>
          <a:p>
            <a:pPr marL="0" indent="0">
              <a:spcAft>
                <a:spcPts val="600"/>
              </a:spcAft>
              <a:buNone/>
            </a:pPr>
            <a:r>
              <a:rPr lang="en-US" sz="2400" dirty="0" smtClean="0">
                <a:latin typeface="Arial" pitchFamily="34" charset="0"/>
                <a:ea typeface="ＭＳ Ｐゴシック" pitchFamily="-109" charset="-128"/>
                <a:cs typeface="Arial" pitchFamily="34" charset="0"/>
              </a:rPr>
              <a:t>e.  Depressed</a:t>
            </a:r>
            <a:endParaRPr lang="en-US" sz="2400" dirty="0" smtClean="0">
              <a:solidFill>
                <a:srgbClr val="AD2F0D"/>
              </a:solidFill>
              <a:latin typeface="Arial" pitchFamily="34" charset="0"/>
              <a:cs typeface="Arial" pitchFamily="34" charset="0"/>
            </a:endParaRPr>
          </a:p>
        </p:txBody>
      </p:sp>
      <p:sp>
        <p:nvSpPr>
          <p:cNvPr id="7" name="TextBox 6"/>
          <p:cNvSpPr txBox="1"/>
          <p:nvPr/>
        </p:nvSpPr>
        <p:spPr>
          <a:xfrm>
            <a:off x="3962400" y="2525524"/>
            <a:ext cx="3561907" cy="892552"/>
          </a:xfrm>
          <a:prstGeom prst="rect">
            <a:avLst/>
          </a:prstGeom>
          <a:noFill/>
        </p:spPr>
        <p:txBody>
          <a:bodyPr wrap="square" rtlCol="0">
            <a:spAutoFit/>
          </a:bodyPr>
          <a:lstStyle/>
          <a:p>
            <a:r>
              <a:rPr lang="en-US" b="1" dirty="0">
                <a:solidFill>
                  <a:srgbClr val="002060"/>
                </a:solidFill>
                <a:latin typeface="Arial" pitchFamily="34" charset="0"/>
                <a:ea typeface="ＭＳ Ｐゴシック"/>
                <a:cs typeface="Arial" pitchFamily="34" charset="0"/>
              </a:rPr>
              <a:t>Students want our </a:t>
            </a:r>
            <a:r>
              <a:rPr lang="en-US" sz="2800" b="1" dirty="0">
                <a:solidFill>
                  <a:srgbClr val="002060"/>
                </a:solidFill>
                <a:latin typeface="Arial" pitchFamily="34" charset="0"/>
                <a:ea typeface="ＭＳ Ｐゴシック"/>
                <a:cs typeface="Arial" pitchFamily="34" charset="0"/>
              </a:rPr>
              <a:t>guidance</a:t>
            </a:r>
            <a:r>
              <a:rPr lang="en-US" b="1" dirty="0">
                <a:solidFill>
                  <a:srgbClr val="002060"/>
                </a:solidFill>
                <a:latin typeface="Arial" pitchFamily="34" charset="0"/>
                <a:ea typeface="ＭＳ Ｐゴシック"/>
                <a:cs typeface="Arial" pitchFamily="34" charset="0"/>
              </a:rPr>
              <a:t>…</a:t>
            </a:r>
            <a:endParaRPr lang="en-US" dirty="0">
              <a:latin typeface="Arial" pitchFamily="34" charset="0"/>
              <a:cs typeface="Arial" pitchFamily="34" charset="0"/>
            </a:endParaRPr>
          </a:p>
        </p:txBody>
      </p:sp>
      <p:sp>
        <p:nvSpPr>
          <p:cNvPr id="8" name="TextBox 7"/>
          <p:cNvSpPr txBox="1"/>
          <p:nvPr/>
        </p:nvSpPr>
        <p:spPr>
          <a:xfrm>
            <a:off x="5105400" y="3492795"/>
            <a:ext cx="3072809" cy="1323439"/>
          </a:xfrm>
          <a:prstGeom prst="rect">
            <a:avLst/>
          </a:prstGeom>
          <a:noFill/>
        </p:spPr>
        <p:txBody>
          <a:bodyPr wrap="square" rtlCol="0">
            <a:spAutoFit/>
          </a:bodyPr>
          <a:lstStyle/>
          <a:p>
            <a:pPr>
              <a:defRPr/>
            </a:pPr>
            <a:r>
              <a:rPr lang="en-US" b="1" dirty="0">
                <a:solidFill>
                  <a:srgbClr val="002060"/>
                </a:solidFill>
                <a:latin typeface="Arial" pitchFamily="34" charset="0"/>
                <a:ea typeface="ＭＳ Ｐゴシック"/>
                <a:cs typeface="Arial" pitchFamily="34" charset="0"/>
              </a:rPr>
              <a:t>Even though they </a:t>
            </a:r>
          </a:p>
          <a:p>
            <a:pPr>
              <a:defRPr/>
            </a:pPr>
            <a:r>
              <a:rPr lang="en-US" sz="3200" b="1" dirty="0">
                <a:solidFill>
                  <a:srgbClr val="002060"/>
                </a:solidFill>
                <a:latin typeface="Arial" pitchFamily="34" charset="0"/>
                <a:ea typeface="ＭＳ Ｐゴシック"/>
                <a:cs typeface="Arial" pitchFamily="34" charset="0"/>
              </a:rPr>
              <a:t>complain </a:t>
            </a:r>
          </a:p>
          <a:p>
            <a:pPr>
              <a:defRPr/>
            </a:pPr>
            <a:r>
              <a:rPr lang="en-US" b="1" dirty="0">
                <a:solidFill>
                  <a:srgbClr val="002060"/>
                </a:solidFill>
                <a:latin typeface="Arial" pitchFamily="34" charset="0"/>
                <a:ea typeface="ＭＳ Ｐゴシック"/>
                <a:cs typeface="Arial" pitchFamily="34" charset="0"/>
              </a:rPr>
              <a:t>about it.</a:t>
            </a:r>
          </a:p>
        </p:txBody>
      </p:sp>
      <p:sp>
        <p:nvSpPr>
          <p:cNvPr id="9" name="Oval 8"/>
          <p:cNvSpPr/>
          <p:nvPr/>
        </p:nvSpPr>
        <p:spPr bwMode="auto">
          <a:xfrm>
            <a:off x="152400" y="3492795"/>
            <a:ext cx="3083441" cy="520995"/>
          </a:xfrm>
          <a:prstGeom prst="ellipse">
            <a:avLst/>
          </a:prstGeom>
          <a:noFill/>
          <a:ln w="19050" cap="flat" cmpd="sng" algn="ctr">
            <a:solidFill>
              <a:srgbClr val="9F3A0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charset="0"/>
            </a:endParaRPr>
          </a:p>
        </p:txBody>
      </p:sp>
      <p:sp>
        <p:nvSpPr>
          <p:cNvPr id="3" name="TextBox 2"/>
          <p:cNvSpPr txBox="1"/>
          <p:nvPr/>
        </p:nvSpPr>
        <p:spPr>
          <a:xfrm>
            <a:off x="3429000" y="4876800"/>
            <a:ext cx="4876800" cy="830997"/>
          </a:xfrm>
          <a:prstGeom prst="rect">
            <a:avLst/>
          </a:prstGeom>
          <a:noFill/>
        </p:spPr>
        <p:txBody>
          <a:bodyPr wrap="square" rtlCol="0">
            <a:spAutoFit/>
          </a:bodyPr>
          <a:lstStyle/>
          <a:p>
            <a:r>
              <a:rPr lang="en-US" sz="2400" dirty="0" smtClean="0">
                <a:solidFill>
                  <a:srgbClr val="9F3A0D"/>
                </a:solidFill>
              </a:rPr>
              <a:t>Key Question: Does “mandatory” </a:t>
            </a:r>
            <a:r>
              <a:rPr lang="en-US" sz="2400" b="1" i="1" dirty="0" smtClean="0">
                <a:solidFill>
                  <a:srgbClr val="9F3A0D"/>
                </a:solidFill>
              </a:rPr>
              <a:t>really mean </a:t>
            </a:r>
            <a:r>
              <a:rPr lang="en-US" sz="2400" dirty="0" smtClean="0">
                <a:solidFill>
                  <a:srgbClr val="9F3A0D"/>
                </a:solidFill>
              </a:rPr>
              <a:t>mandatory?</a:t>
            </a:r>
            <a:endParaRPr lang="en-US" sz="2400" dirty="0">
              <a:solidFill>
                <a:srgbClr val="9F3A0D"/>
              </a:solidFill>
            </a:endParaRPr>
          </a:p>
        </p:txBody>
      </p:sp>
      <p:sp>
        <p:nvSpPr>
          <p:cNvPr id="10" name="TextBox 9"/>
          <p:cNvSpPr txBox="1"/>
          <p:nvPr/>
        </p:nvSpPr>
        <p:spPr>
          <a:xfrm>
            <a:off x="5638799" y="6681028"/>
            <a:ext cx="3146425" cy="353943"/>
          </a:xfrm>
          <a:prstGeom prst="rect">
            <a:avLst/>
          </a:prstGeom>
          <a:solidFill>
            <a:schemeClr val="bg1"/>
          </a:solidFill>
        </p:spPr>
        <p:txBody>
          <a:bodyPr wrap="square" rtlCol="0">
            <a:spAutoFit/>
          </a:bodyPr>
          <a:lstStyle/>
          <a:p>
            <a:pPr algn="r"/>
            <a:endParaRPr lang="en-US" sz="4000" b="1" dirty="0" smtClean="0">
              <a:solidFill>
                <a:srgbClr val="00427A"/>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3053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3" grpId="0"/>
    </p:bld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Title 1"/>
          <p:cNvSpPr>
            <a:spLocks noGrp="1"/>
          </p:cNvSpPr>
          <p:nvPr>
            <p:ph type="title"/>
          </p:nvPr>
        </p:nvSpPr>
        <p:spPr>
          <a:xfrm>
            <a:off x="254000" y="762000"/>
            <a:ext cx="8693150" cy="4162425"/>
          </a:xfrm>
        </p:spPr>
        <p:txBody>
          <a:bodyPr>
            <a:normAutofit fontScale="90000"/>
          </a:bodyPr>
          <a:lstStyle/>
          <a:p>
            <a:r>
              <a:rPr lang="en-US" sz="4800" dirty="0" smtClean="0">
                <a:solidFill>
                  <a:schemeClr val="tx1"/>
                </a:solidFill>
                <a:latin typeface="Palatino" pitchFamily="-65" charset="0"/>
                <a:cs typeface="ＭＳ Ｐゴシック" pitchFamily="-65" charset="-128"/>
              </a:rPr>
              <a:t/>
            </a:r>
            <a:br>
              <a:rPr lang="en-US" sz="4800" dirty="0" smtClean="0">
                <a:solidFill>
                  <a:schemeClr val="tx1"/>
                </a:solidFill>
                <a:latin typeface="Palatino" pitchFamily="-65" charset="0"/>
                <a:cs typeface="ＭＳ Ｐゴシック" pitchFamily="-65" charset="-128"/>
              </a:rPr>
            </a:br>
            <a:r>
              <a:rPr lang="en-US" sz="4444" b="1" dirty="0" smtClean="0">
                <a:solidFill>
                  <a:schemeClr val="tx2"/>
                </a:solidFill>
                <a:latin typeface="Arial" pitchFamily="-65" charset="0"/>
                <a:ea typeface="Arial" pitchFamily="-65" charset="0"/>
                <a:cs typeface="Arial" pitchFamily="-65" charset="0"/>
              </a:rPr>
              <a:t>High Performing Colleges</a:t>
            </a:r>
            <a:r>
              <a:rPr lang="en-US" sz="4800" dirty="0" smtClean="0">
                <a:solidFill>
                  <a:schemeClr val="tx2"/>
                </a:solidFill>
                <a:latin typeface="Arial" pitchFamily="-65" charset="0"/>
                <a:ea typeface="Arial" pitchFamily="-65" charset="0"/>
                <a:cs typeface="Arial" pitchFamily="-65" charset="0"/>
              </a:rPr>
              <a:t/>
            </a:r>
            <a:br>
              <a:rPr lang="en-US" sz="4800" dirty="0" smtClean="0">
                <a:solidFill>
                  <a:schemeClr val="tx2"/>
                </a:solidFill>
                <a:latin typeface="Arial" pitchFamily="-65" charset="0"/>
                <a:ea typeface="Arial" pitchFamily="-65" charset="0"/>
                <a:cs typeface="Arial" pitchFamily="-65" charset="0"/>
              </a:rPr>
            </a:br>
            <a:r>
              <a:rPr lang="en-US" sz="4800" dirty="0" smtClean="0">
                <a:solidFill>
                  <a:schemeClr val="tx2"/>
                </a:solidFill>
                <a:latin typeface="Arial" pitchFamily="-65" charset="0"/>
                <a:ea typeface="Arial" pitchFamily="-65" charset="0"/>
                <a:cs typeface="Arial" pitchFamily="-65" charset="0"/>
              </a:rPr>
              <a:t/>
            </a:r>
            <a:br>
              <a:rPr lang="en-US" sz="4800" dirty="0" smtClean="0">
                <a:solidFill>
                  <a:schemeClr val="tx2"/>
                </a:solidFill>
                <a:latin typeface="Arial" pitchFamily="-65" charset="0"/>
                <a:ea typeface="Arial" pitchFamily="-65" charset="0"/>
                <a:cs typeface="Arial" pitchFamily="-65" charset="0"/>
              </a:rPr>
            </a:br>
            <a:r>
              <a:rPr lang="en-US" sz="4800" dirty="0" smtClean="0">
                <a:solidFill>
                  <a:srgbClr val="800000"/>
                </a:solidFill>
                <a:latin typeface="Arial" pitchFamily="-65" charset="0"/>
                <a:ea typeface="Arial" pitchFamily="-65" charset="0"/>
                <a:cs typeface="Arial" pitchFamily="-65" charset="0"/>
              </a:rPr>
              <a:t>…</a:t>
            </a:r>
            <a:r>
              <a:rPr lang="en-US" sz="4444" b="1" dirty="0" smtClean="0">
                <a:solidFill>
                  <a:srgbClr val="800000"/>
                </a:solidFill>
                <a:latin typeface="Arial" pitchFamily="-65" charset="0"/>
                <a:ea typeface="Arial" pitchFamily="-65" charset="0"/>
                <a:cs typeface="Arial" pitchFamily="-65" charset="0"/>
              </a:rPr>
              <a:t>make student engagement</a:t>
            </a:r>
            <a:r>
              <a:rPr lang="en-US" sz="4800" dirty="0" smtClean="0">
                <a:solidFill>
                  <a:schemeClr val="accent1"/>
                </a:solidFill>
                <a:latin typeface="Palatino" pitchFamily="-65" charset="0"/>
                <a:cs typeface="ＭＳ Ｐゴシック" pitchFamily="-65" charset="-128"/>
              </a:rPr>
              <a:t/>
            </a:r>
            <a:br>
              <a:rPr lang="en-US" sz="4800" dirty="0" smtClean="0">
                <a:solidFill>
                  <a:schemeClr val="accent1"/>
                </a:solidFill>
                <a:latin typeface="Palatino" pitchFamily="-65" charset="0"/>
                <a:cs typeface="ＭＳ Ｐゴシック" pitchFamily="-65" charset="-128"/>
              </a:rPr>
            </a:br>
            <a:r>
              <a:rPr lang="en-US" sz="4800" dirty="0" smtClean="0">
                <a:solidFill>
                  <a:schemeClr val="accent1"/>
                </a:solidFill>
                <a:latin typeface="Palatino" pitchFamily="-65" charset="0"/>
                <a:cs typeface="ＭＳ Ｐゴシック" pitchFamily="-65" charset="-128"/>
              </a:rPr>
              <a:t/>
            </a:r>
            <a:br>
              <a:rPr lang="en-US" sz="4800" dirty="0" smtClean="0">
                <a:solidFill>
                  <a:schemeClr val="accent1"/>
                </a:solidFill>
                <a:latin typeface="Palatino" pitchFamily="-65" charset="0"/>
                <a:cs typeface="ＭＳ Ｐゴシック" pitchFamily="-65" charset="-128"/>
              </a:rPr>
            </a:br>
            <a:r>
              <a:rPr lang="en-US" sz="5400" b="1" dirty="0" smtClean="0">
                <a:solidFill>
                  <a:schemeClr val="tx1"/>
                </a:solidFill>
                <a:latin typeface="Palatino" pitchFamily="-65" charset="0"/>
                <a:cs typeface="ＭＳ Ｐゴシック" pitchFamily="-65" charset="-128"/>
              </a:rPr>
              <a:t>  </a:t>
            </a:r>
            <a:r>
              <a:rPr lang="en-US" sz="6000" b="1" dirty="0" smtClean="0">
                <a:solidFill>
                  <a:schemeClr val="tx2"/>
                </a:solidFill>
                <a:latin typeface="Arial" pitchFamily="-65" charset="0"/>
                <a:ea typeface="Arial" pitchFamily="-65" charset="0"/>
                <a:cs typeface="Arial" pitchFamily="-65" charset="0"/>
              </a:rPr>
              <a:t>inescapable! </a:t>
            </a:r>
            <a:r>
              <a:rPr lang="en-US" dirty="0" smtClean="0">
                <a:latin typeface="Palatino" pitchFamily="-65" charset="0"/>
                <a:cs typeface="ＭＳ Ｐゴシック" pitchFamily="-65" charset="-128"/>
              </a:rPr>
              <a:t/>
            </a:r>
            <a:br>
              <a:rPr lang="en-US" dirty="0" smtClean="0">
                <a:latin typeface="Palatino" pitchFamily="-65" charset="0"/>
                <a:cs typeface="ＭＳ Ｐゴシック" pitchFamily="-65" charset="-128"/>
              </a:rPr>
            </a:br>
            <a:endParaRPr lang="en-US" dirty="0" smtClean="0">
              <a:latin typeface="Palatino" pitchFamily="-65" charset="0"/>
              <a:cs typeface="ＭＳ Ｐゴシック" pitchFamily="-65" charset="-128"/>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4&quot;/&gt;&lt;property id=&quot;20307&quot; value=&quot;261&quot;/&gt;&lt;/object&gt;&lt;object type=&quot;3&quot; unique_id=&quot;10006&quot;&gt;&lt;property id=&quot;20148&quot; value=&quot;5&quot;/&gt;&lt;property id=&quot;20300&quot; value=&quot;Slide 9&quot;/&gt;&lt;property id=&quot;20307&quot; value=&quot;258&quot;/&gt;&lt;/object&gt;&lt;object type=&quot;3&quot; unique_id=&quot;10007&quot;&gt;&lt;property id=&quot;20148&quot; value=&quot;5&quot;/&gt;&lt;property id=&quot;20300&quot; value=&quot;Slide 10 - &amp;quot;What is Student Engagement?&amp;quot;&quot;/&gt;&lt;property id=&quot;20307&quot; value=&quot;259&quot;/&gt;&lt;/object&gt;&lt;object type=&quot;3&quot; unique_id=&quot;10008&quot;&gt;&lt;property id=&quot;20148&quot; value=&quot;5&quot;/&gt;&lt;property id=&quot;20300&quot; value=&quot;Slide 11&quot;/&gt;&lt;property id=&quot;20307&quot; value=&quot;263&quot;/&gt;&lt;/object&gt;&lt;object type=&quot;3&quot; unique_id=&quot;10009&quot;&gt;&lt;property id=&quot;20148&quot; value=&quot;5&quot;/&gt;&lt;property id=&quot;20300&quot; value=&quot;Slide 12 - &amp;quot;Center for Community College  Student Engagement&amp;quot;&quot;/&gt;&lt;property id=&quot;20307&quot; value=&quot;264&quot;/&gt;&lt;/object&gt;&lt;object type=&quot;3&quot; unique_id=&quot;10011&quot;&gt;&lt;property id=&quot;20148&quot; value=&quot;5&quot;/&gt;&lt;property id=&quot;20300&quot; value=&quot;Slide 15 - &amp;quot;Reality check: only 45% will meet their goal within 6 years&amp;quot;&quot;/&gt;&lt;property id=&quot;20307&quot; value=&quot;376&quot;/&gt;&lt;/object&gt;&lt;object type=&quot;3&quot; unique_id=&quot;10012&quot;&gt;&lt;property id=&quot;20148&quot; value=&quot;5&quot;/&gt;&lt;property id=&quot;20300&quot; value=&quot;Slide 14 - &amp;quot;Students’ Goals for Attending College &amp;quot;&quot;/&gt;&lt;property id=&quot;20307&quot; value=&quot;411&quot;/&gt;&lt;/object&gt;&lt;object type=&quot;3&quot; unique_id=&quot;10015&quot;&gt;&lt;property id=&quot;20148&quot; value=&quot;5&quot;/&gt;&lt;property id=&quot;20300&quot; value=&quot;Slide 16&quot;/&gt;&lt;property id=&quot;20307&quot; value=&quot;428&quot;/&gt;&lt;/object&gt;&lt;object type=&quot;3&quot; unique_id=&quot;10016&quot;&gt;&lt;property id=&quot;20148&quot; value=&quot;5&quot;/&gt;&lt;property id=&quot;20300&quot; value=&quot;Slide 17&quot;/&gt;&lt;property id=&quot;20307&quot; value=&quot;415&quot;/&gt;&lt;/object&gt;&lt;object type=&quot;3&quot; unique_id=&quot;10017&quot;&gt;&lt;property id=&quot;20148&quot; value=&quot;5&quot;/&gt;&lt;property id=&quot;20300&quot; value=&quot;Slide 18&quot;/&gt;&lt;property id=&quot;20307&quot; value=&quot;267&quot;/&gt;&lt;/object&gt;&lt;object type=&quot;3&quot; unique_id=&quot;10018&quot;&gt;&lt;property id=&quot;20148&quot; value=&quot;5&quot;/&gt;&lt;property id=&quot;20300&quot; value=&quot;Slide 19 - &amp;quot;Benchmarking for Excellence&amp;quot;&quot;/&gt;&lt;property id=&quot;20307&quot; value=&quot;280&quot;/&gt;&lt;/object&gt;&lt;object type=&quot;3&quot; unique_id=&quot;10019&quot;&gt;&lt;property id=&quot;20148&quot; value=&quot;5&quot;/&gt;&lt;property id=&quot;20300&quot; value=&quot;Slide 20&quot;/&gt;&lt;property id=&quot;20307&quot; value=&quot;265&quot;/&gt;&lt;/object&gt;&lt;object type=&quot;3&quot; unique_id=&quot;10020&quot;&gt;&lt;property id=&quot;20148&quot; value=&quot;5&quot;/&gt;&lt;property id=&quot;20300&quot; value=&quot;Slide 21 - &amp;quot;CCSSE Benchmarks&amp;quot;&quot;/&gt;&lt;property id=&quot;20307&quot; value=&quot;266&quot;/&gt;&lt;/object&gt;&lt;object type=&quot;3&quot; unique_id=&quot;10021&quot;&gt;&lt;property id=&quot;20148&quot; value=&quot;5&quot;/&gt;&lt;property id=&quot;20300&quot; value=&quot;Slide 22&quot;/&gt;&lt;property id=&quot;20307&quot; value=&quot;269&quot;/&gt;&lt;/object&gt;&lt;object type=&quot;3&quot; unique_id=&quot;10022&quot;&gt;&lt;property id=&quot;20148&quot; value=&quot;5&quot;/&gt;&lt;property id=&quot;20300&quot; value=&quot;Slide 27&quot;/&gt;&lt;property id=&quot;20307&quot; value=&quot;271&quot;/&gt;&lt;/object&gt;&lt;object type=&quot;3&quot; unique_id=&quot;10024&quot;&gt;&lt;property id=&quot;20148&quot; value=&quot;5&quot;/&gt;&lt;property id=&quot;20300&quot; value=&quot;Slide 23&quot;/&gt;&lt;property id=&quot;20307&quot; value=&quot;272&quot;/&gt;&lt;/object&gt;&lt;object type=&quot;3&quot; unique_id=&quot;10025&quot;&gt;&lt;property id=&quot;20148&quot; value=&quot;5&quot;/&gt;&lt;property id=&quot;20300&quot; value=&quot;Slide 24 - &amp;quot;What about never?&amp;quot;&quot;/&gt;&lt;property id=&quot;20307&quot; value=&quot;425&quot;/&gt;&lt;/object&gt;&lt;object type=&quot;3&quot; unique_id=&quot;10026&quot;&gt;&lt;property id=&quot;20148&quot; value=&quot;5&quot;/&gt;&lt;property id=&quot;20300&quot; value=&quot;Slide 25&quot;/&gt;&lt;property id=&quot;20307&quot; value=&quot;416&quot;/&gt;&lt;/object&gt;&lt;object type=&quot;3&quot; unique_id=&quot;10027&quot;&gt;&lt;property id=&quot;20148&quot; value=&quot;5&quot;/&gt;&lt;property id=&quot;20300&quot; value=&quot;Slide 26&quot;/&gt;&lt;property id=&quot;20307&quot; value=&quot;314&quot;/&gt;&lt;/object&gt;&lt;object type=&quot;3&quot; unique_id=&quot;10028&quot;&gt;&lt;property id=&quot;20148&quot; value=&quot;5&quot;/&gt;&lt;property id=&quot;20300&quot; value=&quot;Slide 28&quot;/&gt;&lt;property id=&quot;20307&quot; value=&quot;273&quot;/&gt;&lt;/object&gt;&lt;object type=&quot;3&quot; unique_id=&quot;10029&quot;&gt;&lt;property id=&quot;20148&quot; value=&quot;5&quot;/&gt;&lt;property id=&quot;20300&quot; value=&quot;Slide 32&quot;/&gt;&lt;property id=&quot;20307&quot; value=&quot;274&quot;/&gt;&lt;/object&gt;&lt;object type=&quot;3&quot; unique_id=&quot;10030&quot;&gt;&lt;property id=&quot;20148&quot; value=&quot;5&quot;/&gt;&lt;property id=&quot;20300&quot; value=&quot;Slide 33 - &amp;quot;High Expectations Matter&amp;quot;&quot;/&gt;&lt;property id=&quot;20307&quot; value=&quot;385&quot;/&gt;&lt;/object&gt;&lt;object type=&quot;3&quot; unique_id=&quot;10031&quot;&gt;&lt;property id=&quot;20148&quot; value=&quot;5&quot;/&gt;&lt;property id=&quot;20300&quot; value=&quot;Slide 34 - &amp;quot;High Expectations Matter&amp;quot;&quot;/&gt;&lt;property id=&quot;20307&quot; value=&quot;386&quot;/&gt;&lt;/object&gt;&lt;object type=&quot;3&quot; unique_id=&quot;10033&quot;&gt;&lt;property id=&quot;20148&quot; value=&quot;5&quot;/&gt;&lt;property id=&quot;20300&quot; value=&quot;Slide 36&quot;/&gt;&lt;property id=&quot;20307&quot; value=&quot;277&quot;/&gt;&lt;/object&gt;&lt;object type=&quot;3&quot; unique_id=&quot;10034&quot;&gt;&lt;property id=&quot;20148&quot; value=&quot;5&quot;/&gt;&lt;property id=&quot;20300&quot; value=&quot;Slide 37&quot;/&gt;&lt;property id=&quot;20307&quot; value=&quot;278&quot;/&gt;&lt;/object&gt;&lt;object type=&quot;3&quot; unique_id=&quot;10038&quot;&gt;&lt;property id=&quot;20148&quot; value=&quot;5&quot;/&gt;&lt;property id=&quot;20300&quot; value=&quot;Slide 39&quot;/&gt;&lt;property id=&quot;20307&quot; value=&quot;285&quot;/&gt;&lt;/object&gt;&lt;object type=&quot;3&quot; unique_id=&quot;10039&quot;&gt;&lt;property id=&quot;20148&quot; value=&quot;5&quot;/&gt;&lt;property id=&quot;20300&quot; value=&quot;Slide 29&quot;/&gt;&lt;property id=&quot;20307&quot; value=&quot;286&quot;/&gt;&lt;/object&gt;&lt;object type=&quot;3&quot; unique_id=&quot;10042&quot;&gt;&lt;property id=&quot;20148&quot; value=&quot;5&quot;/&gt;&lt;property id=&quot;20300&quot; value=&quot;Slide 40&quot;/&gt;&lt;property id=&quot;20307&quot; value=&quot;306&quot;/&gt;&lt;/object&gt;&lt;object type=&quot;3&quot; unique_id=&quot;10044&quot;&gt;&lt;property id=&quot;20148&quot; value=&quot;5&quot;/&gt;&lt;property id=&quot;20300&quot; value=&quot;Slide 41&quot;/&gt;&lt;property id=&quot;20307&quot; value=&quot;288&quot;/&gt;&lt;/object&gt;&lt;object type=&quot;3&quot; unique_id=&quot;10045&quot;&gt;&lt;property id=&quot;20148&quot; value=&quot;5&quot;/&gt;&lt;property id=&quot;20300&quot; value=&quot;Slide 44&quot;/&gt;&lt;property id=&quot;20307&quot; value=&quot;316&quot;/&gt;&lt;/object&gt;&lt;object type=&quot;3&quot; unique_id=&quot;10046&quot;&gt;&lt;property id=&quot;20148&quot; value=&quot;5&quot;/&gt;&lt;property id=&quot;20300&quot; value=&quot;Slide 45 - &amp;quot;Make it Mandatory&amp;quot;&quot;/&gt;&lt;property id=&quot;20307&quot; value=&quot;430&quot;/&gt;&lt;/object&gt;&lt;object type=&quot;3&quot; unique_id=&quot;10048&quot;&gt;&lt;property id=&quot;20148&quot; value=&quot;5&quot;/&gt;&lt;property id=&quot;20300&quot; value=&quot;Slide 50&quot;/&gt;&lt;property id=&quot;20307&quot; value=&quot;319&quot;/&gt;&lt;/object&gt;&lt;object type=&quot;3&quot; unique_id=&quot;10050&quot;&gt;&lt;property id=&quot;20148&quot; value=&quot;5&quot;/&gt;&lt;property id=&quot;20300&quot; value=&quot;Slide 58 - &amp;quot;LUNCH&amp;quot;&quot;/&gt;&lt;property id=&quot;20307&quot; value=&quot;418&quot;/&gt;&lt;/object&gt;&lt;object type=&quot;3&quot; unique_id=&quot;10051&quot;&gt;&lt;property id=&quot;20148&quot; value=&quot;5&quot;/&gt;&lt;property id=&quot;20300&quot; value=&quot;Slide 5 - &amp;quot;Student Voices Video&amp;quot;&quot;/&gt;&lt;property id=&quot;20307&quot; value=&quot;417&quot;/&gt;&lt;/object&gt;&lt;object type=&quot;3&quot; unique_id=&quot;10052&quot;&gt;&lt;property id=&quot;20148&quot; value=&quot;5&quot;/&gt;&lt;property id=&quot;20300&quot; value=&quot;Slide 59&quot;/&gt;&lt;property id=&quot;20307&quot; value=&quot;438&quot;/&gt;&lt;/object&gt;&lt;object type=&quot;3&quot; unique_id=&quot;10071&quot;&gt;&lt;property id=&quot;20148&quot; value=&quot;5&quot;/&gt;&lt;property id=&quot;20300&quot; value=&quot;Slide 98&quot;/&gt;&lt;property id=&quot;20307&quot; value=&quot;406&quot;/&gt;&lt;/object&gt;&lt;object type=&quot;3&quot; unique_id=&quot;10072&quot;&gt;&lt;property id=&quot;20148&quot; value=&quot;5&quot;/&gt;&lt;property id=&quot;20300&quot; value=&quot;Slide 99&quot;/&gt;&lt;property id=&quot;20307&quot; value=&quot;407&quot;/&gt;&lt;/object&gt;&lt;object type=&quot;3&quot; unique_id=&quot;10073&quot;&gt;&lt;property id=&quot;20148&quot; value=&quot;5&quot;/&gt;&lt;property id=&quot;20300&quot; value=&quot;Slide 100&quot;/&gt;&lt;property id=&quot;20307&quot; value=&quot;373&quot;/&gt;&lt;/object&gt;&lt;object type=&quot;3&quot; unique_id=&quot;25300&quot;&gt;&lt;property id=&quot;20148&quot; value=&quot;5&quot;/&gt;&lt;property id=&quot;20300&quot; value=&quot;Slide 38&quot;/&gt;&lt;property id=&quot;20307&quot; value=&quot;476&quot;/&gt;&lt;/object&gt;&lt;object type=&quot;3&quot; unique_id=&quot;25301&quot;&gt;&lt;property id=&quot;20148&quot; value=&quot;5&quot;/&gt;&lt;property id=&quot;20300&quot; value=&quot;Slide 42&quot;/&gt;&lt;property id=&quot;20307&quot; value=&quot;477&quot;/&gt;&lt;/object&gt;&lt;object type=&quot;3&quot; unique_id=&quot;27079&quot;&gt;&lt;property id=&quot;20148&quot; value=&quot;5&quot;/&gt;&lt;property id=&quot;20300&quot; value=&quot;Slide 3 - &amp;quot;Who is in the room today?&amp;quot;&quot;/&gt;&lt;property id=&quot;20307&quot; value=&quot;485&quot;/&gt;&lt;/object&gt;&lt;object type=&quot;3&quot; unique_id=&quot;27080&quot;&gt;&lt;property id=&quot;20148&quot; value=&quot;5&quot;/&gt;&lt;property id=&quot;20300&quot; value=&quot;Slide 6 - &amp;quot;Predictions and Hopes&amp;quot;&quot;/&gt;&lt;property id=&quot;20307&quot; value=&quot;481&quot;/&gt;&lt;/object&gt;&lt;object type=&quot;3&quot; unique_id=&quot;27081&quot;&gt;&lt;property id=&quot;20148&quot; value=&quot;5&quot;/&gt;&lt;property id=&quot;20300&quot; value=&quot;Slide 7 - &amp;quot;Predictions and Hopes&amp;quot;&quot;/&gt;&lt;property id=&quot;20307&quot; value=&quot;482&quot;/&gt;&lt;/object&gt;&lt;object type=&quot;3&quot; unique_id=&quot;27083&quot;&gt;&lt;property id=&quot;20148&quot; value=&quot;5&quot;/&gt;&lt;property id=&quot;20300&quot; value=&quot;Slide 13&quot;/&gt;&lt;property id=&quot;20307&quot; value=&quot;486&quot;/&gt;&lt;/object&gt;&lt;object type=&quot;3&quot; unique_id=&quot;27084&quot;&gt;&lt;property id=&quot;20148&quot; value=&quot;5&quot;/&gt;&lt;property id=&quot;20300&quot; value=&quot;Slide 31&quot;/&gt;&lt;property id=&quot;20307&quot; value=&quot;487&quot;/&gt;&lt;/object&gt;&lt;object type=&quot;3&quot; unique_id=&quot;27086&quot;&gt;&lt;property id=&quot;20148&quot; value=&quot;5&quot;/&gt;&lt;property id=&quot;20300&quot; value=&quot;Slide 35&quot;/&gt;&lt;property id=&quot;20307&quot; value=&quot;489&quot;/&gt;&lt;/object&gt;&lt;object type=&quot;3&quot; unique_id=&quot;27087&quot;&gt;&lt;property id=&quot;20148&quot; value=&quot;5&quot;/&gt;&lt;property id=&quot;20300&quot; value=&quot;Slide 51&quot;/&gt;&lt;property id=&quot;20307&quot; value=&quot;490&quot;/&gt;&lt;/object&gt;&lt;object type=&quot;3&quot; unique_id=&quot;27092&quot;&gt;&lt;property id=&quot;20148&quot; value=&quot;5&quot;/&gt;&lt;property id=&quot;20300&quot; value=&quot;Slide 97 - &amp;quot;What Else You Might Do With These Data&amp;quot;&quot;/&gt;&lt;property id=&quot;20307&quot; value=&quot;495&quot;/&gt;&lt;/object&gt;&lt;object type=&quot;3&quot; unique_id=&quot;29097&quot;&gt;&lt;property id=&quot;20148&quot; value=&quot;5&quot;/&gt;&lt;property id=&quot;20300&quot; value=&quot;Slide 53 - &amp;quot;CCSSE data over time&amp;quot;&quot;/&gt;&lt;property id=&quot;20307&quot; value=&quot;504&quot;/&gt;&lt;/object&gt;&lt;object type=&quot;3&quot; unique_id=&quot;29803&quot;&gt;&lt;property id=&quot;20148&quot; value=&quot;5&quot;/&gt;&lt;property id=&quot;20300&quot; value=&quot;Slide 52&quot;/&gt;&lt;property id=&quot;20307&quot; value=&quot;512&quot;/&gt;&lt;/object&gt;&lt;object type=&quot;3&quot; unique_id=&quot;29804&quot;&gt;&lt;property id=&quot;20148&quot; value=&quot;5&quot;/&gt;&lt;property id=&quot;20300&quot; value=&quot;Slide 56&quot;/&gt;&lt;property id=&quot;20307&quot; value=&quot;513&quot;/&gt;&lt;/object&gt;&lt;object type=&quot;3&quot; unique_id=&quot;29805&quot;&gt;&lt;property id=&quot;20148&quot; value=&quot;5&quot;/&gt;&lt;property id=&quot;20300&quot; value=&quot;Slide 57 - &amp;quot;Digging In&amp;quot;&quot;/&gt;&lt;property id=&quot;20307&quot; value=&quot;514&quot;/&gt;&lt;/object&gt;&lt;object type=&quot;3&quot; unique_id=&quot;30958&quot;&gt;&lt;property id=&quot;20148&quot; value=&quot;5&quot;/&gt;&lt;property id=&quot;20300&quot; value=&quot;Slide 43&quot;/&gt;&lt;property id=&quot;20307&quot; value=&quot;518&quot;/&gt;&lt;/object&gt;&lt;object type=&quot;3&quot; unique_id=&quot;30960&quot;&gt;&lt;property id=&quot;20148&quot; value=&quot;5&quot;/&gt;&lt;property id=&quot;20300&quot; value=&quot;Slide 95&quot;/&gt;&lt;property id=&quot;20307&quot; value=&quot;517&quot;/&gt;&lt;/object&gt;&lt;object type=&quot;3&quot; unique_id=&quot;31544&quot;&gt;&lt;property id=&quot;20148&quot; value=&quot;5&quot;/&gt;&lt;property id=&quot;20300&quot; value=&quot;Slide 8 - &amp;quot;Predictions and Hopes&amp;quot;&quot;/&gt;&lt;property id=&quot;20307&quot; value=&quot;520&quot;/&gt;&lt;/object&gt;&lt;object type=&quot;3&quot; unique_id=&quot;32094&quot;&gt;&lt;property id=&quot;20148&quot; value=&quot;5&quot;/&gt;&lt;property id=&quot;20300&quot; value=&quot;Slide 47&quot;/&gt;&lt;property id=&quot;20307&quot; value=&quot;521&quot;/&gt;&lt;/object&gt;&lt;object type=&quot;3&quot; unique_id=&quot;32901&quot;&gt;&lt;property id=&quot;20148&quot; value=&quot;5&quot;/&gt;&lt;property id=&quot;20300&quot; value=&quot;Slide 46 - &amp;quot;What We Know Matters&amp;quot;&quot;/&gt;&lt;property id=&quot;20307&quot; value=&quot;523&quot;/&gt;&lt;/object&gt;&lt;object type=&quot;3&quot; unique_id=&quot;32902&quot;&gt;&lt;property id=&quot;20148&quot; value=&quot;5&quot;/&gt;&lt;property id=&quot;20300&quot; value=&quot;Slide 48 - &amp;quot;More Structure, Fewer Options&amp;quot;&quot;/&gt;&lt;property id=&quot;20307&quot; value=&quot;524&quot;/&gt;&lt;/object&gt;&lt;object type=&quot;3&quot; unique_id=&quot;32903&quot;&gt;&lt;property id=&quot;20148&quot; value=&quot;5&quot;/&gt;&lt;property id=&quot;20300&quot; value=&quot;Slide 49 - &amp;quot;More Structure, Fewer Options&amp;quot;&quot;/&gt;&lt;property id=&quot;20307&quot; value=&quot;525&quot;/&gt;&lt;/object&gt;&lt;object type=&quot;3&quot; unique_id=&quot;33834&quot;&gt;&lt;property id=&quot;20148&quot; value=&quot;5&quot;/&gt;&lt;property id=&quot;20300&quot; value=&quot;Slide 55&quot;/&gt;&lt;property id=&quot;20307&quot; value=&quot;526&quot;/&gt;&lt;/object&gt;&lt;object type=&quot;3&quot; unique_id=&quot;34036&quot;&gt;&lt;property id=&quot;20148&quot; value=&quot;5&quot;/&gt;&lt;property id=&quot;20300&quot; value=&quot;Slide 54 - &amp;quot;Active and Collaborative Learning Benchmark Scores 2011, 44.1 ; 2013, 47.4&amp;quot;&quot;/&gt;&lt;property id=&quot;20307&quot; value=&quot;527&quot;/&gt;&lt;/object&gt;&lt;object type=&quot;3&quot; unique_id=&quot;34399&quot;&gt;&lt;property id=&quot;20148&quot; value=&quot;5&quot;/&gt;&lt;property id=&quot;20300&quot; value=&quot;Slide 30&quot;/&gt;&lt;property id=&quot;20307&quot; value=&quot;528&quot;/&gt;&lt;/object&gt;&lt;object type=&quot;3&quot; unique_id=&quot;37098&quot;&gt;&lt;property id=&quot;20148&quot; value=&quot;5&quot;/&gt;&lt;property id=&quot;20300&quot; value=&quot;Slide 60 - &amp;quot;Butler Community College  Uses Center Data    October 31, 2013   &amp;quot;&quot;/&gt;&lt;property id=&quot;20307&quot; value=&quot;530&quot;/&gt;&lt;/object&gt;&lt;object type=&quot;3&quot; unique_id=&quot;37099&quot;&gt;&lt;property id=&quot;20148&quot; value=&quot;5&quot;/&gt;&lt;property id=&quot;20300&quot; value=&quot;Slide 61&quot;/&gt;&lt;property id=&quot;20307&quot; value=&quot;531&quot;/&gt;&lt;/object&gt;&lt;object type=&quot;3&quot; unique_id=&quot;37100&quot;&gt;&lt;property id=&quot;20148&quot; value=&quot;5&quot;/&gt;&lt;property id=&quot;20300&quot; value=&quot;Slide 62&quot;/&gt;&lt;property id=&quot;20307&quot; value=&quot;532&quot;/&gt;&lt;/object&gt;&lt;object type=&quot;3&quot; unique_id=&quot;37101&quot;&gt;&lt;property id=&quot;20148&quot; value=&quot;5&quot;/&gt;&lt;property id=&quot;20300&quot; value=&quot;Slide 63&quot;/&gt;&lt;property id=&quot;20307&quot; value=&quot;533&quot;/&gt;&lt;/object&gt;&lt;object type=&quot;3&quot; unique_id=&quot;37102&quot;&gt;&lt;property id=&quot;20148&quot; value=&quot;5&quot;/&gt;&lt;property id=&quot;20300&quot; value=&quot;Slide 64 - &amp;quot;Butler’s Retention Journey&amp;quot;&quot;/&gt;&lt;property id=&quot;20307&quot; value=&quot;534&quot;/&gt;&lt;/object&gt;&lt;object type=&quot;3&quot; unique_id=&quot;37103&quot;&gt;&lt;property id=&quot;20148&quot; value=&quot;5&quot;/&gt;&lt;property id=&quot;20300&quot; value=&quot;Slide 65&quot;/&gt;&lt;property id=&quot;20307&quot; value=&quot;535&quot;/&gt;&lt;/object&gt;&lt;object type=&quot;3&quot; unique_id=&quot;37104&quot;&gt;&lt;property id=&quot;20148&quot; value=&quot;5&quot;/&gt;&lt;property id=&quot;20300&quot; value=&quot;Slide 66 - &amp;quot;Birth of EARS&amp;quot;&quot;/&gt;&lt;property id=&quot;20307&quot; value=&quot;536&quot;/&gt;&lt;/object&gt;&lt;object type=&quot;3&quot; unique_id=&quot;37105&quot;&gt;&lt;property id=&quot;20148&quot; value=&quot;5&quot;/&gt;&lt;property id=&quot;20300&quot; value=&quot;Slide 67 - &amp;quot;Early Results&amp;quot;&quot;/&gt;&lt;property id=&quot;20307&quot; value=&quot;537&quot;/&gt;&lt;/object&gt;&lt;object type=&quot;3&quot; unique_id=&quot;37106&quot;&gt;&lt;property id=&quot;20148&quot; value=&quot;5&quot;/&gt;&lt;property id=&quot;20300&quot; value=&quot;Slide 68 - &amp;quot;EARS Challenges&amp;quot;&quot;/&gt;&lt;property id=&quot;20307&quot; value=&quot;538&quot;/&gt;&lt;/object&gt;&lt;object type=&quot;3&quot; unique_id=&quot;37107&quot;&gt;&lt;property id=&quot;20148&quot; value=&quot;5&quot;/&gt;&lt;property id=&quot;20300&quot; value=&quot;Slide 69&quot;/&gt;&lt;property id=&quot;20307&quot; value=&quot;539&quot;/&gt;&lt;/object&gt;&lt;object type=&quot;3&quot; unique_id=&quot;37108&quot;&gt;&lt;property id=&quot;20148&quot; value=&quot;5&quot;/&gt;&lt;property id=&quot;20300&quot; value=&quot;Slide 70 - &amp;quot;CARE Team&amp;quot;&quot;/&gt;&lt;property id=&quot;20307&quot; value=&quot;540&quot;/&gt;&lt;/object&gt;&lt;object type=&quot;3&quot; unique_id=&quot;37109&quot;&gt;&lt;property id=&quot;20148&quot; value=&quot;5&quot;/&gt;&lt;property id=&quot;20300&quot; value=&quot;Slide 71 - &amp;quot;EARS Today&amp;quot;&quot;/&gt;&lt;property id=&quot;20307&quot; value=&quot;541&quot;/&gt;&lt;/object&gt;&lt;object type=&quot;3&quot; unique_id=&quot;37110&quot;&gt;&lt;property id=&quot;20148&quot; value=&quot;5&quot;/&gt;&lt;property id=&quot;20300&quot; value=&quot;Slide 72 - &amp;quot;Lessons Learned&amp;quot;&quot;/&gt;&lt;property id=&quot;20307&quot; value=&quot;542&quot;/&gt;&lt;/object&gt;&lt;object type=&quot;3&quot; unique_id=&quot;37111&quot;&gt;&lt;property id=&quot;20148&quot; value=&quot;5&quot;/&gt;&lt;property id=&quot;20300&quot; value=&quot;Slide 73&quot;/&gt;&lt;property id=&quot;20307&quot; value=&quot;543&quot;/&gt;&lt;/object&gt;&lt;object type=&quot;3&quot; unique_id=&quot;37112&quot;&gt;&lt;property id=&quot;20148&quot; value=&quot;5&quot;/&gt;&lt;property id=&quot;20300&quot; value=&quot;Slide 74&quot;/&gt;&lt;property id=&quot;20307&quot; value=&quot;544&quot;/&gt;&lt;/object&gt;&lt;object type=&quot;3&quot; unique_id=&quot;37113&quot;&gt;&lt;property id=&quot;20148&quot; value=&quot;5&quot;/&gt;&lt;property id=&quot;20300&quot; value=&quot;Slide 75&quot;/&gt;&lt;property id=&quot;20307&quot; value=&quot;545&quot;/&gt;&lt;/object&gt;&lt;object type=&quot;3&quot; unique_id=&quot;37114&quot;&gt;&lt;property id=&quot;20148&quot; value=&quot;5&quot;/&gt;&lt;property id=&quot;20300&quot; value=&quot;Slide 76&quot;/&gt;&lt;property id=&quot;20307&quot; value=&quot;546&quot;/&gt;&lt;/object&gt;&lt;object type=&quot;3&quot; unique_id=&quot;37115&quot;&gt;&lt;property id=&quot;20148&quot; value=&quot;5&quot;/&gt;&lt;property id=&quot;20300&quot; value=&quot;Slide 77&quot;/&gt;&lt;property id=&quot;20307&quot; value=&quot;547&quot;/&gt;&lt;/object&gt;&lt;object type=&quot;3&quot; unique_id=&quot;37116&quot;&gt;&lt;property id=&quot;20148&quot; value=&quot;5&quot;/&gt;&lt;property id=&quot;20300&quot; value=&quot;Slide 78&quot;/&gt;&lt;property id=&quot;20307&quot; value=&quot;548&quot;/&gt;&lt;/object&gt;&lt;object type=&quot;3&quot; unique_id=&quot;37117&quot;&gt;&lt;property id=&quot;20148&quot; value=&quot;5&quot;/&gt;&lt;property id=&quot;20300&quot; value=&quot;Slide 79&quot;/&gt;&lt;property id=&quot;20307&quot; value=&quot;549&quot;/&gt;&lt;/object&gt;&lt;object type=&quot;3&quot; unique_id=&quot;37118&quot;&gt;&lt;property id=&quot;20148&quot; value=&quot;5&quot;/&gt;&lt;property id=&quot;20300&quot; value=&quot;Slide 80 - &amp;quot;UPM Cycle within the Academic Year&amp;quot;&quot;/&gt;&lt;property id=&quot;20307&quot; value=&quot;550&quot;/&gt;&lt;/object&gt;&lt;object type=&quot;3&quot; unique_id=&quot;37119&quot;&gt;&lt;property id=&quot;20148&quot; value=&quot;5&quot;/&gt;&lt;property id=&quot;20300&quot; value=&quot;Slide 81&quot;/&gt;&lt;property id=&quot;20307&quot; value=&quot;551&quot;/&gt;&lt;/object&gt;&lt;object type=&quot;3&quot; unique_id=&quot;37120&quot;&gt;&lt;property id=&quot;20148&quot; value=&quot;5&quot;/&gt;&lt;property id=&quot;20300&quot; value=&quot;Slide 82 - &amp;quot;Faculty UPM Discussion January 2012&amp;quot;&quot;/&gt;&lt;property id=&quot;20307&quot; value=&quot;552&quot;/&gt;&lt;/object&gt;&lt;object type=&quot;3&quot; unique_id=&quot;37121&quot;&gt;&lt;property id=&quot;20148&quot; value=&quot;5&quot;/&gt;&lt;property id=&quot;20300&quot; value=&quot;Slide 83 - &amp;quot;Faculty CCSSE Discussion January 2013&amp;quot;&quot;/&gt;&lt;property id=&quot;20307&quot; value=&quot;553&quot;/&gt;&lt;/object&gt;&lt;object type=&quot;3&quot; unique_id=&quot;37122&quot;&gt;&lt;property id=&quot;20148&quot; value=&quot;5&quot;/&gt;&lt;property id=&quot;20300&quot; value=&quot;Slide 84 - &amp;quot;Targeting Areas for IMPROVEMENT&amp;quot;&quot;/&gt;&lt;property id=&quot;20307&quot; value=&quot;554&quot;/&gt;&lt;/object&gt;&lt;object type=&quot;3&quot; unique_id=&quot;37123&quot;&gt;&lt;property id=&quot;20148&quot; value=&quot;5&quot;/&gt;&lt;property id=&quot;20300&quot; value=&quot;Slide 85 - &amp;quot;HOW CAN WE AS FACULTY INFLUENCE STUDENT LEARNING BEHAVIORS? &amp;quot;&quot;/&gt;&lt;property id=&quot;20307&quot; value=&quot;555&quot;/&gt;&lt;/object&gt;&lt;object type=&quot;3&quot; unique_id=&quot;37124&quot;&gt;&lt;property id=&quot;20148&quot; value=&quot;5&quot;/&gt;&lt;property id=&quot;20300&quot; value=&quot;Slide 86 - &amp;quot;Putting in context…&amp;quot;&quot;/&gt;&lt;property id=&quot;20307&quot; value=&quot;556&quot;/&gt;&lt;/object&gt;&lt;object type=&quot;3&quot; unique_id=&quot;37125&quot;&gt;&lt;property id=&quot;20148&quot; value=&quot;5&quot;/&gt;&lt;property id=&quot;20300&quot; value=&quot;Slide 87 - &amp;quot;QUESTIONS TO CONSIDER&amp;quot;&quot;/&gt;&lt;property id=&quot;20307&quot; value=&quot;557&quot;/&gt;&lt;/object&gt;&lt;object type=&quot;3&quot; unique_id=&quot;37126&quot;&gt;&lt;property id=&quot;20148&quot; value=&quot;5&quot;/&gt;&lt;property id=&quot;20300&quot; value=&quot;Slide 88 - &amp;quot;OTHER STUDENT EFFORT ITEMS&amp;quot;&quot;/&gt;&lt;property id=&quot;20307&quot; value=&quot;558&quot;/&gt;&lt;/object&gt;&lt;object type=&quot;3&quot; unique_id=&quot;37127&quot;&gt;&lt;property id=&quot;20148&quot; value=&quot;5&quot;/&gt;&lt;property id=&quot;20300&quot; value=&quot;Slide 89 - &amp;quot;OTHER ACADEMIC CHALLENGE ITEMS&amp;quot;&quot;/&gt;&lt;property id=&quot;20307&quot; value=&quot;559&quot;/&gt;&lt;/object&gt;&lt;object type=&quot;3&quot; unique_id=&quot;37128&quot;&gt;&lt;property id=&quot;20148&quot; value=&quot;5&quot;/&gt;&lt;property id=&quot;20300&quot; value=&quot;Slide 90 - &amp;quot;TWO ACTION QUESTIONS&amp;quot;&quot;/&gt;&lt;property id=&quot;20307&quot; value=&quot;560&quot;/&gt;&lt;/object&gt;&lt;object type=&quot;3&quot; unique_id=&quot;37129&quot;&gt;&lt;property id=&quot;20148&quot; value=&quot;5&quot;/&gt;&lt;property id=&quot;20300&quot; value=&quot;Slide 91 - &amp;quot;Faculty Analysis of  Learning Outcomes&amp;quot;&quot;/&gt;&lt;property id=&quot;20307&quot; value=&quot;561&quot;/&gt;&lt;/object&gt;&lt;object type=&quot;3&quot; unique_id=&quot;37130&quot;&gt;&lt;property id=&quot;20148&quot; value=&quot;5&quot;/&gt;&lt;property id=&quot;20300&quot; value=&quot;Slide 92 - &amp;quot;Examples of  ACTIONS IMPLEMENTED in SPRING 2013&amp;quot;&quot;/&gt;&lt;property id=&quot;20307&quot; value=&quot;562&quot;/&gt;&lt;/object&gt;&lt;object type=&quot;3&quot; unique_id=&quot;37131&quot;&gt;&lt;property id=&quot;20148&quot; value=&quot;5&quot;/&gt;&lt;property id=&quot;20300&quot; value=&quot;Slide 93 - &amp;quot;NEXT STEPS in Fall 2013&amp;quot;&quot;/&gt;&lt;property id=&quot;20307&quot; value=&quot;563&quot;/&gt;&lt;/object&gt;&lt;object type=&quot;3&quot; unique_id=&quot;37132&quot;&gt;&lt;property id=&quot;20148&quot; value=&quot;5&quot;/&gt;&lt;property id=&quot;20300&quot; value=&quot;Slide 94&quot;/&gt;&lt;property id=&quot;20307&quot; value=&quot;564&quot;/&gt;&lt;/object&gt;&lt;object type=&quot;3&quot; unique_id=&quot;37739&quot;&gt;&lt;property id=&quot;20148&quot; value=&quot;5&quot;/&gt;&lt;property id=&quot;20300&quot; value=&quot;Slide 96 - &amp;quot;What Do You Find When You Look at Your P.P. Data&amp;quot;&quot;/&gt;&lt;property id=&quot;20307&quot; value=&quot;565&quot;/&gt;&lt;/object&gt;&lt;/object&gt;&lt;object type=&quot;8&quot; unique_id=&quot;10146&quot;&gt;&lt;/object&gt;&lt;/object&gt;&lt;/database&gt;"/>
  <p:tag name="SECTOMILLISECCONVERTED" val="1"/>
</p:tagLst>
</file>

<file path=ppt/theme/theme1.xml><?xml version="1.0" encoding="utf-8"?>
<a:theme xmlns:a="http://schemas.openxmlformats.org/drawingml/2006/main" name="Office Theme">
  <a:themeElements>
    <a:clrScheme name="CCCSE Colors">
      <a:dk1>
        <a:sysClr val="windowText" lastClr="000000"/>
      </a:dk1>
      <a:lt1>
        <a:sysClr val="window" lastClr="FFFFFF"/>
      </a:lt1>
      <a:dk2>
        <a:srgbClr val="1F497D"/>
      </a:dk2>
      <a:lt2>
        <a:srgbClr val="EEECE1"/>
      </a:lt2>
      <a:accent1>
        <a:srgbClr val="00427A"/>
      </a:accent1>
      <a:accent2>
        <a:srgbClr val="9F3A0D"/>
      </a:accent2>
      <a:accent3>
        <a:srgbClr val="CFA46C"/>
      </a:accent3>
      <a:accent4>
        <a:srgbClr val="FFFDE9"/>
      </a:accent4>
      <a:accent5>
        <a:srgbClr val="9EAFD2"/>
      </a:accent5>
      <a:accent6>
        <a:srgbClr val="DCAA44"/>
      </a:accent6>
      <a:hlink>
        <a:srgbClr val="00427A"/>
      </a:hlink>
      <a:folHlink>
        <a:srgbClr val="00427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r">
          <a:defRPr sz="4000" b="1" dirty="0" smtClean="0">
            <a:solidFill>
              <a:srgbClr val="00427A"/>
            </a:solidFill>
            <a:latin typeface="+mj-lt"/>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19409</TotalTime>
  <Words>5916</Words>
  <Application>Microsoft Macintosh PowerPoint</Application>
  <PresentationFormat>On-screen Show (4:3)</PresentationFormat>
  <Paragraphs>899</Paragraphs>
  <Slides>101</Slides>
  <Notes>61</Notes>
  <HiddenSlides>0</HiddenSlides>
  <MMClips>2</MMClips>
  <ScaleCrop>false</ScaleCrop>
  <HeadingPairs>
    <vt:vector size="6" baseType="variant">
      <vt:variant>
        <vt:lpstr>Design Template</vt:lpstr>
      </vt:variant>
      <vt:variant>
        <vt:i4>3</vt:i4>
      </vt:variant>
      <vt:variant>
        <vt:lpstr>Links</vt:lpstr>
      </vt:variant>
      <vt:variant>
        <vt:i4>1</vt:i4>
      </vt:variant>
      <vt:variant>
        <vt:lpstr>Slide Titles</vt:lpstr>
      </vt:variant>
      <vt:variant>
        <vt:i4>101</vt:i4>
      </vt:variant>
    </vt:vector>
  </HeadingPairs>
  <TitlesOfParts>
    <vt:vector size="105" baseType="lpstr">
      <vt:lpstr>Office Theme</vt:lpstr>
      <vt:lpstr>Custom Design</vt:lpstr>
      <vt:lpstr>1_Custom Design</vt:lpstr>
      <vt:lpstr>Macintosh HD:Users:arleenarnsparger:Desktop:HIIPI2014:HomeworkHIPI2014:Short-Term Action Plan.doc!OLE_LINK1</vt:lpstr>
      <vt:lpstr>Slide 1</vt:lpstr>
      <vt:lpstr>Slide 2</vt:lpstr>
      <vt:lpstr>Slide 3</vt:lpstr>
      <vt:lpstr>Slide 4</vt:lpstr>
      <vt:lpstr>I have a goal!    </vt:lpstr>
      <vt:lpstr> Oregon Students’ Goals for Attending College </vt:lpstr>
      <vt:lpstr>Reality check: only 45% will meet their goal within 6 years</vt:lpstr>
      <vt:lpstr>Slide 8</vt:lpstr>
      <vt:lpstr>Group Discussion</vt:lpstr>
      <vt:lpstr>Students Speak</vt:lpstr>
      <vt:lpstr>Slide 11</vt:lpstr>
      <vt:lpstr>What did you hear?</vt:lpstr>
      <vt:lpstr>Oregon Community College  Connection and Preparation, Progression and Completion Strategic Plan 2013-2015</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Yet…</vt:lpstr>
      <vt:lpstr>Slide 30</vt:lpstr>
      <vt:lpstr> </vt:lpstr>
      <vt:lpstr>Slide 32</vt:lpstr>
      <vt:lpstr>What is Student Engagement?</vt:lpstr>
      <vt:lpstr>Slide 34</vt:lpstr>
      <vt:lpstr>Slide 35</vt:lpstr>
      <vt:lpstr>Building a Culture of Inquiry and Evidence</vt:lpstr>
      <vt:lpstr>Slide 37</vt:lpstr>
      <vt:lpstr>Slide 38</vt:lpstr>
      <vt:lpstr>Benchmarking for Excellence</vt:lpstr>
      <vt:lpstr>Slide 40</vt:lpstr>
      <vt:lpstr>CCSSE Benchmarks for Effective Educational Practice</vt:lpstr>
      <vt:lpstr>SENSE Benchmarks</vt:lpstr>
      <vt:lpstr>Oregon Colleges’ CCSSE Benchmarks </vt:lpstr>
      <vt:lpstr>Slide 44</vt:lpstr>
      <vt:lpstr>Slide 45</vt:lpstr>
      <vt:lpstr>  One Oregon College’s  CCSSE Benchmarks</vt:lpstr>
      <vt:lpstr>  One Oregon College’s  CCSSE Benchmarks</vt:lpstr>
      <vt:lpstr>Slide 48</vt:lpstr>
      <vt:lpstr>Slide 49</vt:lpstr>
      <vt:lpstr>Slide 50</vt:lpstr>
      <vt:lpstr>Slide 51</vt:lpstr>
      <vt:lpstr>Slide 52</vt:lpstr>
      <vt:lpstr>The Data – Where To Begin</vt:lpstr>
      <vt:lpstr>Standardized vs. Raw Benchmark Scores</vt:lpstr>
      <vt:lpstr>Oregon State-Wide Raw Benchmark Scores  2008, 2011, and 2014</vt:lpstr>
      <vt:lpstr>What’s Driving Benchmark Scores: Student-Faculty Interaction Benchmark Items – Means </vt:lpstr>
      <vt:lpstr>What’s Driving Benchmark Scores: Student-Faculty Interaction Benchmark Items - Means</vt:lpstr>
      <vt:lpstr>What’s Driving Benchmark Scores: Student-Faculty Interaction Benchmark Items - Frequencies</vt:lpstr>
      <vt:lpstr>What’s Driving Benchmark Scores: Percentage Never Doing Activities on the  Student-Faculty Interaction Benchmark</vt:lpstr>
      <vt:lpstr>Item Differences by Subgroup  Selected Student-Faculty Interaction Items</vt:lpstr>
      <vt:lpstr>Slide 61</vt:lpstr>
      <vt:lpstr>Slide 62</vt:lpstr>
      <vt:lpstr>         Digging into your data</vt:lpstr>
      <vt:lpstr>         Discussion Questions</vt:lpstr>
      <vt:lpstr>LUNCH</vt:lpstr>
      <vt:lpstr>Slide 66</vt:lpstr>
      <vt:lpstr>CCCSE Special Study on Promising Practices</vt:lpstr>
      <vt:lpstr>High-Impact Practices  for Community College Student Success</vt:lpstr>
      <vt:lpstr>Late Registration</vt:lpstr>
      <vt:lpstr>Orientation</vt:lpstr>
      <vt:lpstr>First-Year Experience</vt:lpstr>
      <vt:lpstr>Learning Community</vt:lpstr>
      <vt:lpstr>Student Success Course</vt:lpstr>
      <vt:lpstr>Do these practices make a difference?</vt:lpstr>
      <vt:lpstr>2014 Oregon CCSSE Benchmark Scores by Orientation</vt:lpstr>
      <vt:lpstr>2014 Oregon CCSSE Benchmark Scores by First-Year Experience</vt:lpstr>
      <vt:lpstr>2014 Oregon CCSSE Benchmark Scores by Learning Community</vt:lpstr>
      <vt:lpstr>2014 Oregon CCSSE Benchmark Scores by Student Success Course</vt:lpstr>
      <vt:lpstr>Slide 79</vt:lpstr>
      <vt:lpstr>Slide 80</vt:lpstr>
      <vt:lpstr>So now what?</vt:lpstr>
      <vt:lpstr>Subgroup Analysis</vt:lpstr>
      <vt:lpstr>2014 Oregon CCSSE Benchmark Scores For Student Success Course Participation – By Dev Status</vt:lpstr>
      <vt:lpstr>Does a student success course differentially affect developmental education students vs. non-developmental education students?</vt:lpstr>
      <vt:lpstr>What other points of data do you need to explore to make this more informative?</vt:lpstr>
      <vt:lpstr>Design Principles for Effective Practice</vt:lpstr>
      <vt:lpstr>Slide 87</vt:lpstr>
      <vt:lpstr>Chemeketa Community College  </vt:lpstr>
      <vt:lpstr>Chemeketa Community College </vt:lpstr>
      <vt:lpstr>Chemeketa Community College</vt:lpstr>
      <vt:lpstr>Linn-Benton Community College</vt:lpstr>
      <vt:lpstr>Linn-Benton Community College</vt:lpstr>
      <vt:lpstr>Linn-Benton Community College</vt:lpstr>
      <vt:lpstr>Slide 94</vt:lpstr>
      <vt:lpstr> </vt:lpstr>
      <vt:lpstr> </vt:lpstr>
      <vt:lpstr>Students persist when they:</vt:lpstr>
      <vt:lpstr>Make it Mandatory</vt:lpstr>
      <vt:lpstr> High Performing Colleges  …make student engagement    inescapable!  </vt:lpstr>
      <vt:lpstr>Tools to Help You   www.cccse.org  </vt:lpstr>
      <vt:lpstr>Slide 101</vt:lpstr>
    </vt:vector>
  </TitlesOfParts>
  <Company>The University of Texas at Austin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Amina H Benchouia</dc:creator>
  <cp:lastModifiedBy>Arleen Arnsparger</cp:lastModifiedBy>
  <cp:revision>637</cp:revision>
  <cp:lastPrinted>2014-01-23T01:09:16Z</cp:lastPrinted>
  <dcterms:created xsi:type="dcterms:W3CDTF">2014-11-04T16:04:44Z</dcterms:created>
  <dcterms:modified xsi:type="dcterms:W3CDTF">2014-11-04T20:34:27Z</dcterms:modified>
</cp:coreProperties>
</file>